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48" r:id="rId2"/>
  </p:sldMasterIdLst>
  <p:notesMasterIdLst>
    <p:notesMasterId r:id="rId8"/>
  </p:notesMasterIdLst>
  <p:handoutMasterIdLst>
    <p:handoutMasterId r:id="rId9"/>
  </p:handoutMasterIdLst>
  <p:sldIdLst>
    <p:sldId id="256" r:id="rId3"/>
    <p:sldId id="257" r:id="rId4"/>
    <p:sldId id="258" r:id="rId5"/>
    <p:sldId id="259" r:id="rId6"/>
    <p:sldId id="261"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75" d="100"/>
          <a:sy n="75" d="100"/>
        </p:scale>
        <p:origin x="78" y="906"/>
      </p:cViewPr>
      <p:guideLst/>
    </p:cSldViewPr>
  </p:slideViewPr>
  <p:notesTextViewPr>
    <p:cViewPr>
      <p:scale>
        <a:sx n="1" d="1"/>
        <a:sy n="1" d="1"/>
      </p:scale>
      <p:origin x="0" y="0"/>
    </p:cViewPr>
  </p:notesTextViewPr>
  <p:notesViewPr>
    <p:cSldViewPr snapToGrid="0">
      <p:cViewPr varScale="1">
        <p:scale>
          <a:sx n="101" d="100"/>
          <a:sy n="101" d="100"/>
        </p:scale>
        <p:origin x="355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3097E9A-00B2-45B0-93A9-8DF4A58AC3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6B59F06-AB7A-4F07-BFC7-406FF7A3E1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0129A4-4D42-4EAC-9A46-03455E896516}" type="datetimeFigureOut">
              <a:rPr lang="sv-SE" smtClean="0"/>
              <a:t>2023-02-22</a:t>
            </a:fld>
            <a:endParaRPr lang="sv-SE"/>
          </a:p>
        </p:txBody>
      </p:sp>
      <p:sp>
        <p:nvSpPr>
          <p:cNvPr id="4" name="Platshållare för sidfot 3">
            <a:extLst>
              <a:ext uri="{FF2B5EF4-FFF2-40B4-BE49-F238E27FC236}">
                <a16:creationId xmlns:a16="http://schemas.microsoft.com/office/drawing/2014/main" id="{47C1718C-9FDC-4B24-A4B8-FBF2BA956C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11C85C-99F5-47AA-B8CF-6F16ADEE4A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C4907B-243B-47B6-95A8-0D880D94DF76}" type="slidenum">
              <a:rPr lang="sv-SE" smtClean="0"/>
              <a:t>‹#›</a:t>
            </a:fld>
            <a:endParaRPr lang="sv-SE"/>
          </a:p>
        </p:txBody>
      </p:sp>
    </p:spTree>
    <p:extLst>
      <p:ext uri="{BB962C8B-B14F-4D97-AF65-F5344CB8AC3E}">
        <p14:creationId xmlns:p14="http://schemas.microsoft.com/office/powerpoint/2010/main" val="2214226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29FD6-5478-4095-953A-3F1ACFDFB173}" type="datetimeFigureOut">
              <a:rPr lang="sv-SE" smtClean="0"/>
              <a:t>2023-02-22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04D5A-7271-4701-B176-AF4E8BB2160A}" type="slidenum">
              <a:rPr lang="sv-SE" smtClean="0"/>
              <a:t>‹#›</a:t>
            </a:fld>
            <a:endParaRPr lang="sv-SE"/>
          </a:p>
        </p:txBody>
      </p:sp>
    </p:spTree>
    <p:extLst>
      <p:ext uri="{BB962C8B-B14F-4D97-AF65-F5344CB8AC3E}">
        <p14:creationId xmlns:p14="http://schemas.microsoft.com/office/powerpoint/2010/main" val="84357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C4DE41B-CC02-BC40-BD83-A09C5ACE1F38}" type="slidenum">
              <a:rPr lang="sv-SE" smtClean="0"/>
              <a:t>5</a:t>
            </a:fld>
            <a:endParaRPr lang="sv-SE"/>
          </a:p>
        </p:txBody>
      </p:sp>
    </p:spTree>
    <p:extLst>
      <p:ext uri="{BB962C8B-B14F-4D97-AF65-F5344CB8AC3E}">
        <p14:creationId xmlns:p14="http://schemas.microsoft.com/office/powerpoint/2010/main" val="4236529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image" Target="../media/image8.emf"/><Relationship Id="rId16"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 Id="rId14" Type="http://schemas.openxmlformats.org/officeDocument/2006/relationships/image" Target="../media/image20.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tidsbild Nära vård 2030 ">
    <p:spTree>
      <p:nvGrpSpPr>
        <p:cNvPr id="1" name=""/>
        <p:cNvGrpSpPr/>
        <p:nvPr/>
      </p:nvGrpSpPr>
      <p:grpSpPr>
        <a:xfrm>
          <a:off x="0" y="0"/>
          <a:ext cx="0" cy="0"/>
          <a:chOff x="0" y="0"/>
          <a:chExt cx="0" cy="0"/>
        </a:xfrm>
      </p:grpSpPr>
      <p:sp>
        <p:nvSpPr>
          <p:cNvPr id="10" name="Underrubrik 2">
            <a:extLst>
              <a:ext uri="{FF2B5EF4-FFF2-40B4-BE49-F238E27FC236}">
                <a16:creationId xmlns:a16="http://schemas.microsoft.com/office/drawing/2014/main" id="{7CAAF60F-5BD0-451E-B07B-4858826FCAE0}"/>
              </a:ext>
            </a:extLst>
          </p:cNvPr>
          <p:cNvSpPr txBox="1">
            <a:spLocks/>
          </p:cNvSpPr>
          <p:nvPr userDrawn="1"/>
        </p:nvSpPr>
        <p:spPr>
          <a:xfrm>
            <a:off x="8562763" y="737849"/>
            <a:ext cx="3528753" cy="61662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rPr>
              <a:t>Ett samarbete mellan kommunerna i Västerbotten och Region Västerbotten</a:t>
            </a:r>
          </a:p>
        </p:txBody>
      </p:sp>
      <p:sp>
        <p:nvSpPr>
          <p:cNvPr id="11" name="Underrubrik 19">
            <a:extLst>
              <a:ext uri="{FF2B5EF4-FFF2-40B4-BE49-F238E27FC236}">
                <a16:creationId xmlns:a16="http://schemas.microsoft.com/office/drawing/2014/main" id="{15AFDFBF-990F-4143-90DD-C3C7E86C9ABD}"/>
              </a:ext>
            </a:extLst>
          </p:cNvPr>
          <p:cNvSpPr txBox="1">
            <a:spLocks/>
          </p:cNvSpPr>
          <p:nvPr userDrawn="1"/>
        </p:nvSpPr>
        <p:spPr>
          <a:xfrm>
            <a:off x="569805" y="1219970"/>
            <a:ext cx="9144000" cy="511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Hälsa, vård och omsorg – med dig, nära dig</a:t>
            </a:r>
          </a:p>
        </p:txBody>
      </p:sp>
      <p:pic>
        <p:nvPicPr>
          <p:cNvPr id="12" name="Bildobjekt 11" descr="En orange person med ett vitt hjärta på magen som sträcker upp ena handen.">
            <a:extLst>
              <a:ext uri="{FF2B5EF4-FFF2-40B4-BE49-F238E27FC236}">
                <a16:creationId xmlns:a16="http://schemas.microsoft.com/office/drawing/2014/main" id="{EBF20592-941C-454D-91CD-A40DAEECD18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5447844" y="2620100"/>
            <a:ext cx="1378800" cy="2020546"/>
          </a:xfrm>
          <a:prstGeom prst="rect">
            <a:avLst/>
          </a:prstGeom>
        </p:spPr>
      </p:pic>
      <p:pic>
        <p:nvPicPr>
          <p:cNvPr id="13" name="Bildobjekt 12">
            <a:extLst>
              <a:ext uri="{FF2B5EF4-FFF2-40B4-BE49-F238E27FC236}">
                <a16:creationId xmlns:a16="http://schemas.microsoft.com/office/drawing/2014/main" id="{09F6EE8E-C972-4F14-843A-8FFCEDC538D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471542" y="1970087"/>
            <a:ext cx="3286800" cy="3286800"/>
          </a:xfrm>
          <a:prstGeom prst="rect">
            <a:avLst/>
          </a:prstGeom>
        </p:spPr>
      </p:pic>
      <p:sp>
        <p:nvSpPr>
          <p:cNvPr id="14" name="Rektangel 13" descr="Trygghet">
            <a:extLst>
              <a:ext uri="{FF2B5EF4-FFF2-40B4-BE49-F238E27FC236}">
                <a16:creationId xmlns:a16="http://schemas.microsoft.com/office/drawing/2014/main" id="{D8729D0B-253D-4087-8EC4-CFCA264AECAC}"/>
              </a:ext>
            </a:extLst>
          </p:cNvPr>
          <p:cNvSpPr/>
          <p:nvPr userDrawn="1"/>
        </p:nvSpPr>
        <p:spPr>
          <a:xfrm>
            <a:off x="4704313" y="2191707"/>
            <a:ext cx="2821259" cy="2821259"/>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rPr>
              <a:t>Trygghet</a:t>
            </a:r>
          </a:p>
        </p:txBody>
      </p:sp>
      <p:sp>
        <p:nvSpPr>
          <p:cNvPr id="15" name="Rektangel 14" descr="Tillgänglighet">
            <a:extLst>
              <a:ext uri="{FF2B5EF4-FFF2-40B4-BE49-F238E27FC236}">
                <a16:creationId xmlns:a16="http://schemas.microsoft.com/office/drawing/2014/main" id="{298727C5-291C-424D-B348-E22D5FE529E2}"/>
              </a:ext>
            </a:extLst>
          </p:cNvPr>
          <p:cNvSpPr/>
          <p:nvPr userDrawn="1"/>
        </p:nvSpPr>
        <p:spPr>
          <a:xfrm rot="17790793">
            <a:off x="4687083" y="2131597"/>
            <a:ext cx="2863733" cy="2996130"/>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rPr>
              <a:t>Tillgänglighet</a:t>
            </a:r>
          </a:p>
        </p:txBody>
      </p:sp>
      <p:sp>
        <p:nvSpPr>
          <p:cNvPr id="16" name="Rektangel 15" descr="Tillsammans">
            <a:extLst>
              <a:ext uri="{FF2B5EF4-FFF2-40B4-BE49-F238E27FC236}">
                <a16:creationId xmlns:a16="http://schemas.microsoft.com/office/drawing/2014/main" id="{84CA254E-F959-46DD-8618-BBAA2FCF5563}"/>
              </a:ext>
            </a:extLst>
          </p:cNvPr>
          <p:cNvSpPr/>
          <p:nvPr userDrawn="1"/>
        </p:nvSpPr>
        <p:spPr>
          <a:xfrm rot="3533797">
            <a:off x="4633472" y="2145673"/>
            <a:ext cx="2908710" cy="2954768"/>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rPr>
              <a:t>Tillsammans</a:t>
            </a:r>
          </a:p>
        </p:txBody>
      </p:sp>
      <p:sp>
        <p:nvSpPr>
          <p:cNvPr id="17" name="Underrubrik 19">
            <a:extLst>
              <a:ext uri="{FF2B5EF4-FFF2-40B4-BE49-F238E27FC236}">
                <a16:creationId xmlns:a16="http://schemas.microsoft.com/office/drawing/2014/main" id="{212050C5-2CB8-443A-8FD9-897A91D18901}"/>
              </a:ext>
            </a:extLst>
          </p:cNvPr>
          <p:cNvSpPr txBox="1">
            <a:spLocks/>
          </p:cNvSpPr>
          <p:nvPr userDrawn="1"/>
        </p:nvSpPr>
        <p:spPr>
          <a:xfrm>
            <a:off x="569805" y="737849"/>
            <a:ext cx="9144000" cy="5734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000" b="1" dirty="0"/>
              <a:t>Nära vård 2030</a:t>
            </a:r>
          </a:p>
        </p:txBody>
      </p:sp>
    </p:spTree>
    <p:extLst>
      <p:ext uri="{BB962C8B-B14F-4D97-AF65-F5344CB8AC3E}">
        <p14:creationId xmlns:p14="http://schemas.microsoft.com/office/powerpoint/2010/main" val="56098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ransperent">
    <p:spTree>
      <p:nvGrpSpPr>
        <p:cNvPr id="1" name=""/>
        <p:cNvGrpSpPr/>
        <p:nvPr/>
      </p:nvGrpSpPr>
      <p:grpSpPr>
        <a:xfrm>
          <a:off x="0" y="0"/>
          <a:ext cx="0" cy="0"/>
          <a:chOff x="0" y="0"/>
          <a:chExt cx="0" cy="0"/>
        </a:xfrm>
      </p:grpSpPr>
      <p:pic>
        <p:nvPicPr>
          <p:cNvPr id="5" name="Bildobjekt 4" descr="Illustration av ett landskap med hus, människor och fordon. I bakgrunden syns skog och berg.">
            <a:extLst>
              <a:ext uri="{FF2B5EF4-FFF2-40B4-BE49-F238E27FC236}">
                <a16:creationId xmlns:a16="http://schemas.microsoft.com/office/drawing/2014/main" id="{DBA666C9-3A0D-49DE-9DAF-5FE36C38C125}"/>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0A90F8AA-524A-472D-A235-D3377955F5AF}"/>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54D2FFA7-D1A7-48E1-B39D-B4D5838E6253}"/>
              </a:ext>
            </a:extLst>
          </p:cNvPr>
          <p:cNvSpPr>
            <a:spLocks noGrp="1"/>
          </p:cNvSpPr>
          <p:nvPr>
            <p:ph sz="half" idx="1" hasCustomPrompt="1"/>
          </p:nvPr>
        </p:nvSpPr>
        <p:spPr>
          <a:xfrm>
            <a:off x="838200" y="1825625"/>
            <a:ext cx="5181600" cy="2508250"/>
          </a:xfrm>
          <a:prstGeom prst="rect">
            <a:avLst/>
          </a:prstGeom>
        </p:spPr>
        <p:txBody>
          <a:bodyPr/>
          <a:lstStyle>
            <a:lvl1pPr>
              <a:defRPr/>
            </a:lvl1pPr>
          </a:lstStyle>
          <a:p>
            <a:pPr lvl="0"/>
            <a:r>
              <a:rPr lang="sv-SE" dirty="0"/>
              <a:t>Skriv text här</a:t>
            </a:r>
          </a:p>
        </p:txBody>
      </p:sp>
      <p:sp>
        <p:nvSpPr>
          <p:cNvPr id="9" name="Platshållare för bild 8">
            <a:extLst>
              <a:ext uri="{FF2B5EF4-FFF2-40B4-BE49-F238E27FC236}">
                <a16:creationId xmlns:a16="http://schemas.microsoft.com/office/drawing/2014/main" id="{2E873680-A08A-4422-812D-AB931EF4D558}"/>
              </a:ext>
            </a:extLst>
          </p:cNvPr>
          <p:cNvSpPr>
            <a:spLocks noGrp="1"/>
          </p:cNvSpPr>
          <p:nvPr>
            <p:ph type="pic" sz="quarter" idx="13"/>
          </p:nvPr>
        </p:nvSpPr>
        <p:spPr>
          <a:xfrm>
            <a:off x="6172202" y="1825625"/>
            <a:ext cx="5181598" cy="2508250"/>
          </a:xfrm>
          <a:prstGeom prst="rect">
            <a:avLst/>
          </a:prstGeom>
        </p:spPr>
        <p:txBody>
          <a:bodyPr/>
          <a:lstStyle/>
          <a:p>
            <a:endParaRPr lang="sv-SE"/>
          </a:p>
        </p:txBody>
      </p:sp>
    </p:spTree>
    <p:extLst>
      <p:ext uri="{BB962C8B-B14F-4D97-AF65-F5344CB8AC3E}">
        <p14:creationId xmlns:p14="http://schemas.microsoft.com/office/powerpoint/2010/main" val="325792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01E99-54FC-4660-9335-6EC605CBFF0A}"/>
              </a:ext>
            </a:extLst>
          </p:cNvPr>
          <p:cNvSpPr>
            <a:spLocks noGrp="1"/>
          </p:cNvSpPr>
          <p:nvPr>
            <p:ph type="title" hasCustomPrompt="1"/>
          </p:nvPr>
        </p:nvSpPr>
        <p:spPr>
          <a:xfrm>
            <a:off x="839788" y="365125"/>
            <a:ext cx="10515600" cy="1325563"/>
          </a:xfrm>
          <a:prstGeom prst="rect">
            <a:avLst/>
          </a:prstGeom>
        </p:spPr>
        <p:txBody>
          <a:bodyPr/>
          <a:lstStyle>
            <a:lvl1pPr>
              <a:defRPr/>
            </a:lvl1pPr>
          </a:lstStyle>
          <a:p>
            <a:r>
              <a:rPr lang="sv-SE" dirty="0"/>
              <a:t>Skriv text här</a:t>
            </a:r>
          </a:p>
        </p:txBody>
      </p:sp>
      <p:sp>
        <p:nvSpPr>
          <p:cNvPr id="3" name="Platshållare för text 2">
            <a:extLst>
              <a:ext uri="{FF2B5EF4-FFF2-40B4-BE49-F238E27FC236}">
                <a16:creationId xmlns:a16="http://schemas.microsoft.com/office/drawing/2014/main" id="{AF2E34C1-F4F3-4ADD-96C4-4158DF40464A}"/>
              </a:ext>
            </a:extLst>
          </p:cNvPr>
          <p:cNvSpPr>
            <a:spLocks noGrp="1"/>
          </p:cNvSpPr>
          <p:nvPr>
            <p:ph type="body" idx="1" hasCustomPrompt="1"/>
          </p:nvPr>
        </p:nvSpPr>
        <p:spPr>
          <a:xfrm>
            <a:off x="839788" y="1681163"/>
            <a:ext cx="5157787"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Skriv text här</a:t>
            </a:r>
          </a:p>
        </p:txBody>
      </p:sp>
      <p:sp>
        <p:nvSpPr>
          <p:cNvPr id="4" name="Platshållare för innehåll 3">
            <a:extLst>
              <a:ext uri="{FF2B5EF4-FFF2-40B4-BE49-F238E27FC236}">
                <a16:creationId xmlns:a16="http://schemas.microsoft.com/office/drawing/2014/main" id="{F50950FF-4842-4872-993E-CE03E3BD0207}"/>
              </a:ext>
            </a:extLst>
          </p:cNvPr>
          <p:cNvSpPr>
            <a:spLocks noGrp="1"/>
          </p:cNvSpPr>
          <p:nvPr>
            <p:ph sz="half" idx="2" hasCustomPrompt="1"/>
          </p:nvPr>
        </p:nvSpPr>
        <p:spPr>
          <a:xfrm>
            <a:off x="839788" y="2224216"/>
            <a:ext cx="5157787" cy="2710249"/>
          </a:xfrm>
          <a:prstGeom prst="rect">
            <a:avLst/>
          </a:prstGeom>
        </p:spPr>
        <p:txBody>
          <a:bodyPr/>
          <a:lstStyle>
            <a:lvl1pPr>
              <a:defRPr/>
            </a:lvl1pPr>
          </a:lstStyle>
          <a:p>
            <a:pPr lvl="0"/>
            <a:r>
              <a:rPr lang="sv-SE" dirty="0"/>
              <a:t>Skriv text här</a:t>
            </a:r>
          </a:p>
        </p:txBody>
      </p:sp>
      <p:sp>
        <p:nvSpPr>
          <p:cNvPr id="5" name="Platshållare för text 4">
            <a:extLst>
              <a:ext uri="{FF2B5EF4-FFF2-40B4-BE49-F238E27FC236}">
                <a16:creationId xmlns:a16="http://schemas.microsoft.com/office/drawing/2014/main" id="{43035848-C3D8-449B-A33C-CA847D4814D7}"/>
              </a:ext>
            </a:extLst>
          </p:cNvPr>
          <p:cNvSpPr>
            <a:spLocks noGrp="1"/>
          </p:cNvSpPr>
          <p:nvPr>
            <p:ph type="body" sz="quarter" idx="3" hasCustomPrompt="1"/>
          </p:nvPr>
        </p:nvSpPr>
        <p:spPr>
          <a:xfrm>
            <a:off x="6172200" y="1681163"/>
            <a:ext cx="5183188"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Skriv text här</a:t>
            </a:r>
          </a:p>
        </p:txBody>
      </p:sp>
      <p:sp>
        <p:nvSpPr>
          <p:cNvPr id="6" name="Platshållare för innehåll 5">
            <a:extLst>
              <a:ext uri="{FF2B5EF4-FFF2-40B4-BE49-F238E27FC236}">
                <a16:creationId xmlns:a16="http://schemas.microsoft.com/office/drawing/2014/main" id="{9666A856-EF26-4D4B-A577-5B4530C51912}"/>
              </a:ext>
            </a:extLst>
          </p:cNvPr>
          <p:cNvSpPr>
            <a:spLocks noGrp="1"/>
          </p:cNvSpPr>
          <p:nvPr>
            <p:ph sz="quarter" idx="4" hasCustomPrompt="1"/>
          </p:nvPr>
        </p:nvSpPr>
        <p:spPr>
          <a:xfrm>
            <a:off x="6172200" y="2224216"/>
            <a:ext cx="5183188" cy="2710249"/>
          </a:xfrm>
          <a:prstGeom prst="rect">
            <a:avLst/>
          </a:prstGeom>
        </p:spPr>
        <p:txBody>
          <a:bodyPr/>
          <a:lstStyle>
            <a:lvl1pPr>
              <a:defRPr/>
            </a:lvl1pPr>
          </a:lstStyle>
          <a:p>
            <a:pPr lvl="0"/>
            <a:r>
              <a:rPr lang="sv-SE" dirty="0"/>
              <a:t>Skriv text här</a:t>
            </a:r>
          </a:p>
        </p:txBody>
      </p:sp>
    </p:spTree>
    <p:extLst>
      <p:ext uri="{BB962C8B-B14F-4D97-AF65-F5344CB8AC3E}">
        <p14:creationId xmlns:p14="http://schemas.microsoft.com/office/powerpoint/2010/main" val="374387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Jämförelse, transperent">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03FA290C-4574-4FBC-9E03-97894CCC7574}"/>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5B101E99-54FC-4660-9335-6EC605CBFF0A}"/>
              </a:ext>
            </a:extLst>
          </p:cNvPr>
          <p:cNvSpPr>
            <a:spLocks noGrp="1"/>
          </p:cNvSpPr>
          <p:nvPr>
            <p:ph type="title" hasCustomPrompt="1"/>
          </p:nvPr>
        </p:nvSpPr>
        <p:spPr>
          <a:xfrm>
            <a:off x="839788" y="365125"/>
            <a:ext cx="10515600" cy="1325563"/>
          </a:xfrm>
          <a:prstGeom prst="rect">
            <a:avLst/>
          </a:prstGeom>
        </p:spPr>
        <p:txBody>
          <a:bodyPr/>
          <a:lstStyle>
            <a:lvl1pPr>
              <a:defRPr/>
            </a:lvl1pPr>
          </a:lstStyle>
          <a:p>
            <a:r>
              <a:rPr lang="sv-SE" dirty="0"/>
              <a:t>Skriv text här</a:t>
            </a:r>
          </a:p>
        </p:txBody>
      </p:sp>
      <p:sp>
        <p:nvSpPr>
          <p:cNvPr id="3" name="Platshållare för text 2">
            <a:extLst>
              <a:ext uri="{FF2B5EF4-FFF2-40B4-BE49-F238E27FC236}">
                <a16:creationId xmlns:a16="http://schemas.microsoft.com/office/drawing/2014/main" id="{AF2E34C1-F4F3-4ADD-96C4-4158DF40464A}"/>
              </a:ext>
            </a:extLst>
          </p:cNvPr>
          <p:cNvSpPr>
            <a:spLocks noGrp="1"/>
          </p:cNvSpPr>
          <p:nvPr>
            <p:ph type="body" idx="1" hasCustomPrompt="1"/>
          </p:nvPr>
        </p:nvSpPr>
        <p:spPr>
          <a:xfrm>
            <a:off x="839788" y="1681163"/>
            <a:ext cx="5157787"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Skriv text här</a:t>
            </a:r>
          </a:p>
        </p:txBody>
      </p:sp>
      <p:sp>
        <p:nvSpPr>
          <p:cNvPr id="4" name="Platshållare för innehåll 3">
            <a:extLst>
              <a:ext uri="{FF2B5EF4-FFF2-40B4-BE49-F238E27FC236}">
                <a16:creationId xmlns:a16="http://schemas.microsoft.com/office/drawing/2014/main" id="{F50950FF-4842-4872-993E-CE03E3BD0207}"/>
              </a:ext>
            </a:extLst>
          </p:cNvPr>
          <p:cNvSpPr>
            <a:spLocks noGrp="1"/>
          </p:cNvSpPr>
          <p:nvPr>
            <p:ph sz="half" idx="2" hasCustomPrompt="1"/>
          </p:nvPr>
        </p:nvSpPr>
        <p:spPr>
          <a:xfrm>
            <a:off x="839788" y="2224216"/>
            <a:ext cx="5157787" cy="2710249"/>
          </a:xfrm>
          <a:prstGeom prst="rect">
            <a:avLst/>
          </a:prstGeom>
        </p:spPr>
        <p:txBody>
          <a:bodyPr/>
          <a:lstStyle>
            <a:lvl1pPr>
              <a:defRPr/>
            </a:lvl1pPr>
          </a:lstStyle>
          <a:p>
            <a:pPr lvl="0"/>
            <a:r>
              <a:rPr lang="sv-SE" dirty="0"/>
              <a:t>Skriv text här</a:t>
            </a:r>
          </a:p>
        </p:txBody>
      </p:sp>
      <p:sp>
        <p:nvSpPr>
          <p:cNvPr id="5" name="Platshållare för text 4">
            <a:extLst>
              <a:ext uri="{FF2B5EF4-FFF2-40B4-BE49-F238E27FC236}">
                <a16:creationId xmlns:a16="http://schemas.microsoft.com/office/drawing/2014/main" id="{43035848-C3D8-449B-A33C-CA847D4814D7}"/>
              </a:ext>
            </a:extLst>
          </p:cNvPr>
          <p:cNvSpPr>
            <a:spLocks noGrp="1"/>
          </p:cNvSpPr>
          <p:nvPr>
            <p:ph type="body" sz="quarter" idx="3" hasCustomPrompt="1"/>
          </p:nvPr>
        </p:nvSpPr>
        <p:spPr>
          <a:xfrm>
            <a:off x="6172200" y="1681163"/>
            <a:ext cx="5183188"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Skriv text här</a:t>
            </a:r>
          </a:p>
        </p:txBody>
      </p:sp>
      <p:sp>
        <p:nvSpPr>
          <p:cNvPr id="6" name="Platshållare för innehåll 5">
            <a:extLst>
              <a:ext uri="{FF2B5EF4-FFF2-40B4-BE49-F238E27FC236}">
                <a16:creationId xmlns:a16="http://schemas.microsoft.com/office/drawing/2014/main" id="{9666A856-EF26-4D4B-A577-5B4530C51912}"/>
              </a:ext>
            </a:extLst>
          </p:cNvPr>
          <p:cNvSpPr>
            <a:spLocks noGrp="1"/>
          </p:cNvSpPr>
          <p:nvPr>
            <p:ph sz="quarter" idx="4" hasCustomPrompt="1"/>
          </p:nvPr>
        </p:nvSpPr>
        <p:spPr>
          <a:xfrm>
            <a:off x="6172200" y="2224216"/>
            <a:ext cx="5183188" cy="2710249"/>
          </a:xfrm>
          <a:prstGeom prst="rect">
            <a:avLst/>
          </a:prstGeom>
        </p:spPr>
        <p:txBody>
          <a:bodyPr/>
          <a:lstStyle>
            <a:lvl1pPr>
              <a:defRPr/>
            </a:lvl1pPr>
          </a:lstStyle>
          <a:p>
            <a:pPr lvl="0"/>
            <a:r>
              <a:rPr lang="sv-SE" dirty="0"/>
              <a:t>Skriv text här</a:t>
            </a:r>
          </a:p>
        </p:txBody>
      </p:sp>
    </p:spTree>
    <p:extLst>
      <p:ext uri="{BB962C8B-B14F-4D97-AF65-F5344CB8AC3E}">
        <p14:creationId xmlns:p14="http://schemas.microsoft.com/office/powerpoint/2010/main" val="359474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dirty="0"/>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spTree>
    <p:extLst>
      <p:ext uri="{BB962C8B-B14F-4D97-AF65-F5344CB8AC3E}">
        <p14:creationId xmlns:p14="http://schemas.microsoft.com/office/powerpoint/2010/main" val="213964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dirty="0"/>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pic>
        <p:nvPicPr>
          <p:cNvPr id="4" name="Bildobjekt 3" descr="Illustration av ett landskap med hus, människor och fordon. I bakgrunden syns skog och berg.">
            <a:extLst>
              <a:ext uri="{FF2B5EF4-FFF2-40B4-BE49-F238E27FC236}">
                <a16:creationId xmlns:a16="http://schemas.microsoft.com/office/drawing/2014/main" id="{1FC53242-8ED5-465C-9F1F-BA82BD9C4C9B}"/>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Tree>
    <p:extLst>
      <p:ext uri="{BB962C8B-B14F-4D97-AF65-F5344CB8AC3E}">
        <p14:creationId xmlns:p14="http://schemas.microsoft.com/office/powerpoint/2010/main" val="3775126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Rubrik och innehåll,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dirty="0"/>
              <a:t>Skriv text här</a:t>
            </a:r>
          </a:p>
        </p:txBody>
      </p:sp>
      <p:pic>
        <p:nvPicPr>
          <p:cNvPr id="11" name="Bildobjekt 10" descr="En orange person med ett vitt hjärta på magen som sträcker upp ena handen.">
            <a:extLst>
              <a:ext uri="{FF2B5EF4-FFF2-40B4-BE49-F238E27FC236}">
                <a16:creationId xmlns:a16="http://schemas.microsoft.com/office/drawing/2014/main" id="{C956A317-0DE7-40D9-8A37-C7A2CADD1C7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2" name="Bildobjekt 11">
            <a:extLst>
              <a:ext uri="{FF2B5EF4-FFF2-40B4-BE49-F238E27FC236}">
                <a16:creationId xmlns:a16="http://schemas.microsoft.com/office/drawing/2014/main" id="{658FF6B8-16AA-4F2F-9BF9-67CBA93A2C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3" name="Rektangel 12" descr="Trygghet">
            <a:extLst>
              <a:ext uri="{FF2B5EF4-FFF2-40B4-BE49-F238E27FC236}">
                <a16:creationId xmlns:a16="http://schemas.microsoft.com/office/drawing/2014/main" id="{4BA41C68-92BB-47D7-8194-B9962DA04D9D}"/>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Trygghet</a:t>
            </a:r>
          </a:p>
        </p:txBody>
      </p:sp>
      <p:sp>
        <p:nvSpPr>
          <p:cNvPr id="14" name="Rektangel 13" descr="Tillgänglighet">
            <a:extLst>
              <a:ext uri="{FF2B5EF4-FFF2-40B4-BE49-F238E27FC236}">
                <a16:creationId xmlns:a16="http://schemas.microsoft.com/office/drawing/2014/main" id="{B334E461-94B4-4981-822B-A0224F7DB817}"/>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Tillgänglighet</a:t>
            </a:r>
          </a:p>
        </p:txBody>
      </p:sp>
      <p:sp>
        <p:nvSpPr>
          <p:cNvPr id="15" name="Rektangel 14" descr="Tillsammans">
            <a:extLst>
              <a:ext uri="{FF2B5EF4-FFF2-40B4-BE49-F238E27FC236}">
                <a16:creationId xmlns:a16="http://schemas.microsoft.com/office/drawing/2014/main" id="{767D752C-3A0A-42AB-9F3F-23973C6031D4}"/>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3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dirty="0"/>
              <a:t>Skriv text här</a:t>
            </a:r>
          </a:p>
        </p:txBody>
      </p:sp>
      <p:pic>
        <p:nvPicPr>
          <p:cNvPr id="11" name="Bildobjekt 10" descr="En orange person med ett vitt hjärta på magen som sträcker upp ena handen.">
            <a:extLst>
              <a:ext uri="{FF2B5EF4-FFF2-40B4-BE49-F238E27FC236}">
                <a16:creationId xmlns:a16="http://schemas.microsoft.com/office/drawing/2014/main" id="{C956A317-0DE7-40D9-8A37-C7A2CADD1C7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2" name="Bildobjekt 11">
            <a:extLst>
              <a:ext uri="{FF2B5EF4-FFF2-40B4-BE49-F238E27FC236}">
                <a16:creationId xmlns:a16="http://schemas.microsoft.com/office/drawing/2014/main" id="{658FF6B8-16AA-4F2F-9BF9-67CBA93A2C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3" name="Rektangel 12" descr="Trygghet">
            <a:extLst>
              <a:ext uri="{FF2B5EF4-FFF2-40B4-BE49-F238E27FC236}">
                <a16:creationId xmlns:a16="http://schemas.microsoft.com/office/drawing/2014/main" id="{4BA41C68-92BB-47D7-8194-B9962DA04D9D}"/>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Trygghet</a:t>
            </a:r>
          </a:p>
        </p:txBody>
      </p:sp>
      <p:sp>
        <p:nvSpPr>
          <p:cNvPr id="14" name="Rektangel 13" descr="Tillgänglighet">
            <a:extLst>
              <a:ext uri="{FF2B5EF4-FFF2-40B4-BE49-F238E27FC236}">
                <a16:creationId xmlns:a16="http://schemas.microsoft.com/office/drawing/2014/main" id="{B334E461-94B4-4981-822B-A0224F7DB817}"/>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Tillgänglighet</a:t>
            </a:r>
          </a:p>
        </p:txBody>
      </p:sp>
      <p:sp>
        <p:nvSpPr>
          <p:cNvPr id="15" name="Rektangel 14" descr="Tillsammans">
            <a:extLst>
              <a:ext uri="{FF2B5EF4-FFF2-40B4-BE49-F238E27FC236}">
                <a16:creationId xmlns:a16="http://schemas.microsoft.com/office/drawing/2014/main" id="{767D752C-3A0A-42AB-9F3F-23973C6031D4}"/>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endParaRPr>
          </a:p>
        </p:txBody>
      </p:sp>
      <p:sp>
        <p:nvSpPr>
          <p:cNvPr id="5" name="Platshållare för bild 4">
            <a:extLst>
              <a:ext uri="{FF2B5EF4-FFF2-40B4-BE49-F238E27FC236}">
                <a16:creationId xmlns:a16="http://schemas.microsoft.com/office/drawing/2014/main" id="{1AC2D8DB-A37D-4B3C-9D99-DA978FCD33B7}"/>
              </a:ext>
            </a:extLst>
          </p:cNvPr>
          <p:cNvSpPr>
            <a:spLocks noGrp="1"/>
          </p:cNvSpPr>
          <p:nvPr>
            <p:ph type="pic" sz="quarter" idx="10" hasCustomPrompt="1"/>
          </p:nvPr>
        </p:nvSpPr>
        <p:spPr>
          <a:xfrm>
            <a:off x="4293521" y="5393863"/>
            <a:ext cx="2307109" cy="742062"/>
          </a:xfrm>
          <a:prstGeom prst="rect">
            <a:avLst/>
          </a:prstGeom>
        </p:spPr>
        <p:txBody>
          <a:bodyPr/>
          <a:lstStyle>
            <a:lvl1pPr>
              <a:defRPr sz="1600"/>
            </a:lvl1pPr>
          </a:lstStyle>
          <a:p>
            <a:r>
              <a:rPr lang="sv-SE" dirty="0"/>
              <a:t>Kommunlogga</a:t>
            </a:r>
          </a:p>
        </p:txBody>
      </p:sp>
      <p:pic>
        <p:nvPicPr>
          <p:cNvPr id="7" name="Bildobjekt 6">
            <a:extLst>
              <a:ext uri="{FF2B5EF4-FFF2-40B4-BE49-F238E27FC236}">
                <a16:creationId xmlns:a16="http://schemas.microsoft.com/office/drawing/2014/main" id="{4E792478-D315-46F9-B3F8-B0E7C1B251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2330" y="5517451"/>
            <a:ext cx="1991338" cy="453446"/>
          </a:xfrm>
          <a:prstGeom prst="rect">
            <a:avLst/>
          </a:prstGeom>
        </p:spPr>
      </p:pic>
    </p:spTree>
    <p:extLst>
      <p:ext uri="{BB962C8B-B14F-4D97-AF65-F5344CB8AC3E}">
        <p14:creationId xmlns:p14="http://schemas.microsoft.com/office/powerpoint/2010/main" val="423060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och bild,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dirty="0"/>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dirty="0"/>
          </a:p>
        </p:txBody>
      </p:sp>
      <p:pic>
        <p:nvPicPr>
          <p:cNvPr id="9" name="Bildobjekt 8" descr="En orange person med ett vitt hjärta på magen som sträcker upp ena handen.">
            <a:extLst>
              <a:ext uri="{FF2B5EF4-FFF2-40B4-BE49-F238E27FC236}">
                <a16:creationId xmlns:a16="http://schemas.microsoft.com/office/drawing/2014/main" id="{893D799A-C09C-475B-AF48-DA566D562D0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0" name="Bildobjekt 9">
            <a:extLst>
              <a:ext uri="{FF2B5EF4-FFF2-40B4-BE49-F238E27FC236}">
                <a16:creationId xmlns:a16="http://schemas.microsoft.com/office/drawing/2014/main" id="{C51FC1DE-5D02-432F-B386-EFD0EC9F700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1" name="Rektangel 10" descr="Trygghet">
            <a:extLst>
              <a:ext uri="{FF2B5EF4-FFF2-40B4-BE49-F238E27FC236}">
                <a16:creationId xmlns:a16="http://schemas.microsoft.com/office/drawing/2014/main" id="{AC89978A-5FF6-4962-94E1-587A39DC8515}"/>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Trygghet</a:t>
            </a:r>
          </a:p>
        </p:txBody>
      </p:sp>
      <p:sp>
        <p:nvSpPr>
          <p:cNvPr id="12" name="Rektangel 11" descr="Tillgänglighet">
            <a:extLst>
              <a:ext uri="{FF2B5EF4-FFF2-40B4-BE49-F238E27FC236}">
                <a16:creationId xmlns:a16="http://schemas.microsoft.com/office/drawing/2014/main" id="{94EA4537-1D8E-4B9C-BDDB-92CBC64D124C}"/>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Tillgänglighet</a:t>
            </a:r>
          </a:p>
        </p:txBody>
      </p:sp>
      <p:sp>
        <p:nvSpPr>
          <p:cNvPr id="13" name="Rektangel 12" descr="Tillsammans">
            <a:extLst>
              <a:ext uri="{FF2B5EF4-FFF2-40B4-BE49-F238E27FC236}">
                <a16:creationId xmlns:a16="http://schemas.microsoft.com/office/drawing/2014/main" id="{8BE8D5F1-A79E-4A1A-8AEE-DB2A77EFCAEF}"/>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247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lla loggor">
    <p:bg>
      <p:bgRef idx="1003">
        <a:schemeClr val="bg2"/>
      </p:bgRef>
    </p:bg>
    <p:spTree>
      <p:nvGrpSpPr>
        <p:cNvPr id="1" name=""/>
        <p:cNvGrpSpPr/>
        <p:nvPr/>
      </p:nvGrpSpPr>
      <p:grpSpPr>
        <a:xfrm>
          <a:off x="0" y="0"/>
          <a:ext cx="0" cy="0"/>
          <a:chOff x="0" y="0"/>
          <a:chExt cx="0" cy="0"/>
        </a:xfrm>
      </p:grpSpPr>
      <p:pic>
        <p:nvPicPr>
          <p:cNvPr id="5" name="Bildobjekt 4" descr="Dorotea kommun.">
            <a:extLst>
              <a:ext uri="{FF2B5EF4-FFF2-40B4-BE49-F238E27FC236}">
                <a16:creationId xmlns:a16="http://schemas.microsoft.com/office/drawing/2014/main" id="{55C8AF7E-76A3-46AE-B71A-2D0A2EE6569B}"/>
              </a:ext>
            </a:extLst>
          </p:cNvPr>
          <p:cNvPicPr>
            <a:picLocks noChangeAspect="1"/>
          </p:cNvPicPr>
          <p:nvPr userDrawn="1"/>
        </p:nvPicPr>
        <p:blipFill rotWithShape="1">
          <a:blip r:embed="rId2"/>
          <a:srcRect l="54316" b="54316"/>
          <a:stretch/>
        </p:blipFill>
        <p:spPr>
          <a:xfrm>
            <a:off x="1107039" y="1333821"/>
            <a:ext cx="995149" cy="391840"/>
          </a:xfrm>
          <a:prstGeom prst="rect">
            <a:avLst/>
          </a:prstGeom>
        </p:spPr>
      </p:pic>
      <p:pic>
        <p:nvPicPr>
          <p:cNvPr id="6" name="Bildobjekt 5" descr="Lycksele kommun.">
            <a:extLst>
              <a:ext uri="{FF2B5EF4-FFF2-40B4-BE49-F238E27FC236}">
                <a16:creationId xmlns:a16="http://schemas.microsoft.com/office/drawing/2014/main" id="{B1D957A8-649B-4312-A67F-550D517F26D8}"/>
              </a:ext>
            </a:extLst>
          </p:cNvPr>
          <p:cNvPicPr>
            <a:picLocks noChangeAspect="1"/>
          </p:cNvPicPr>
          <p:nvPr userDrawn="1"/>
        </p:nvPicPr>
        <p:blipFill>
          <a:blip r:embed="rId3"/>
          <a:srcRect/>
          <a:stretch/>
        </p:blipFill>
        <p:spPr>
          <a:xfrm>
            <a:off x="3404355" y="1308379"/>
            <a:ext cx="928800" cy="440069"/>
          </a:xfrm>
          <a:prstGeom prst="rect">
            <a:avLst/>
          </a:prstGeom>
        </p:spPr>
      </p:pic>
      <p:pic>
        <p:nvPicPr>
          <p:cNvPr id="8" name="Bildobjekt 7" descr="Robertsfors kommun.">
            <a:extLst>
              <a:ext uri="{FF2B5EF4-FFF2-40B4-BE49-F238E27FC236}">
                <a16:creationId xmlns:a16="http://schemas.microsoft.com/office/drawing/2014/main" id="{62A74331-9439-48A0-8449-526427EE8220}"/>
              </a:ext>
            </a:extLst>
          </p:cNvPr>
          <p:cNvPicPr>
            <a:picLocks noChangeAspect="1"/>
          </p:cNvPicPr>
          <p:nvPr userDrawn="1"/>
        </p:nvPicPr>
        <p:blipFill>
          <a:blip r:embed="rId4"/>
          <a:srcRect/>
          <a:stretch/>
        </p:blipFill>
        <p:spPr>
          <a:xfrm>
            <a:off x="5436233" y="1377555"/>
            <a:ext cx="1279990" cy="316232"/>
          </a:xfrm>
          <a:prstGeom prst="rect">
            <a:avLst/>
          </a:prstGeom>
        </p:spPr>
      </p:pic>
      <p:pic>
        <p:nvPicPr>
          <p:cNvPr id="9" name="Bildobjekt 8">
            <a:extLst>
              <a:ext uri="{FF2B5EF4-FFF2-40B4-BE49-F238E27FC236}">
                <a16:creationId xmlns:a16="http://schemas.microsoft.com/office/drawing/2014/main" id="{25F55433-218E-4FE3-94D7-CCE3B0A8E4F4}"/>
              </a:ext>
            </a:extLst>
          </p:cNvPr>
          <p:cNvPicPr>
            <a:picLocks noChangeAspect="1"/>
          </p:cNvPicPr>
          <p:nvPr userDrawn="1"/>
        </p:nvPicPr>
        <p:blipFill>
          <a:blip r:embed="rId5"/>
          <a:srcRect/>
          <a:stretch/>
        </p:blipFill>
        <p:spPr>
          <a:xfrm>
            <a:off x="7830244" y="1344393"/>
            <a:ext cx="1019768" cy="398589"/>
          </a:xfrm>
          <a:prstGeom prst="rect">
            <a:avLst/>
          </a:prstGeom>
        </p:spPr>
      </p:pic>
      <p:pic>
        <p:nvPicPr>
          <p:cNvPr id="10" name="Bildobjekt 9" descr="Bjurholms kommun.">
            <a:extLst>
              <a:ext uri="{FF2B5EF4-FFF2-40B4-BE49-F238E27FC236}">
                <a16:creationId xmlns:a16="http://schemas.microsoft.com/office/drawing/2014/main" id="{07208596-ACE7-44A1-B5F7-0835D6EB96ED}"/>
              </a:ext>
            </a:extLst>
          </p:cNvPr>
          <p:cNvPicPr>
            <a:picLocks noChangeAspect="1"/>
          </p:cNvPicPr>
          <p:nvPr userDrawn="1"/>
        </p:nvPicPr>
        <p:blipFill>
          <a:blip r:embed="rId6"/>
          <a:stretch>
            <a:fillRect/>
          </a:stretch>
        </p:blipFill>
        <p:spPr>
          <a:xfrm>
            <a:off x="9819469" y="1312459"/>
            <a:ext cx="1177200" cy="451790"/>
          </a:xfrm>
          <a:prstGeom prst="rect">
            <a:avLst/>
          </a:prstGeom>
        </p:spPr>
      </p:pic>
      <p:pic>
        <p:nvPicPr>
          <p:cNvPr id="11" name="Bildobjekt 10" descr="Umeå kommun.">
            <a:extLst>
              <a:ext uri="{FF2B5EF4-FFF2-40B4-BE49-F238E27FC236}">
                <a16:creationId xmlns:a16="http://schemas.microsoft.com/office/drawing/2014/main" id="{35FE54EF-A874-4B0B-BABC-B479B1BE13B0}"/>
              </a:ext>
            </a:extLst>
          </p:cNvPr>
          <p:cNvPicPr>
            <a:picLocks noChangeAspect="1"/>
          </p:cNvPicPr>
          <p:nvPr userDrawn="1"/>
        </p:nvPicPr>
        <p:blipFill>
          <a:blip r:embed="rId7"/>
          <a:stretch>
            <a:fillRect/>
          </a:stretch>
        </p:blipFill>
        <p:spPr>
          <a:xfrm>
            <a:off x="1158927" y="2106760"/>
            <a:ext cx="889200" cy="368383"/>
          </a:xfrm>
          <a:prstGeom prst="rect">
            <a:avLst/>
          </a:prstGeom>
        </p:spPr>
      </p:pic>
      <p:pic>
        <p:nvPicPr>
          <p:cNvPr id="12" name="Bildobjekt 11" descr="Vännäs kommun.">
            <a:extLst>
              <a:ext uri="{FF2B5EF4-FFF2-40B4-BE49-F238E27FC236}">
                <a16:creationId xmlns:a16="http://schemas.microsoft.com/office/drawing/2014/main" id="{A2028CA0-72E7-4049-A1B8-397004501346}"/>
              </a:ext>
            </a:extLst>
          </p:cNvPr>
          <p:cNvPicPr>
            <a:picLocks noChangeAspect="1"/>
          </p:cNvPicPr>
          <p:nvPr userDrawn="1"/>
        </p:nvPicPr>
        <p:blipFill>
          <a:blip r:embed="rId8"/>
          <a:stretch>
            <a:fillRect/>
          </a:stretch>
        </p:blipFill>
        <p:spPr>
          <a:xfrm>
            <a:off x="3509319" y="2047583"/>
            <a:ext cx="612000" cy="548250"/>
          </a:xfrm>
          <a:prstGeom prst="rect">
            <a:avLst/>
          </a:prstGeom>
        </p:spPr>
      </p:pic>
      <p:pic>
        <p:nvPicPr>
          <p:cNvPr id="13" name="Bildobjekt 12" descr="Malå kommun.">
            <a:extLst>
              <a:ext uri="{FF2B5EF4-FFF2-40B4-BE49-F238E27FC236}">
                <a16:creationId xmlns:a16="http://schemas.microsoft.com/office/drawing/2014/main" id="{58D7F800-A392-4C2C-A53B-EB53E4F9AE4C}"/>
              </a:ext>
            </a:extLst>
          </p:cNvPr>
          <p:cNvPicPr>
            <a:picLocks noChangeAspect="1"/>
          </p:cNvPicPr>
          <p:nvPr userDrawn="1"/>
        </p:nvPicPr>
        <p:blipFill>
          <a:blip r:embed="rId9"/>
          <a:stretch>
            <a:fillRect/>
          </a:stretch>
        </p:blipFill>
        <p:spPr>
          <a:xfrm>
            <a:off x="5542514" y="2190099"/>
            <a:ext cx="1087200" cy="394189"/>
          </a:xfrm>
          <a:prstGeom prst="rect">
            <a:avLst/>
          </a:prstGeom>
        </p:spPr>
      </p:pic>
      <p:pic>
        <p:nvPicPr>
          <p:cNvPr id="14" name="Bildobjekt 13" descr="Nordmalings kommun.">
            <a:extLst>
              <a:ext uri="{FF2B5EF4-FFF2-40B4-BE49-F238E27FC236}">
                <a16:creationId xmlns:a16="http://schemas.microsoft.com/office/drawing/2014/main" id="{11266691-1F2A-4BBF-9BDC-5885B954B7C2}"/>
              </a:ext>
            </a:extLst>
          </p:cNvPr>
          <p:cNvPicPr>
            <a:picLocks noChangeAspect="1"/>
          </p:cNvPicPr>
          <p:nvPr userDrawn="1"/>
        </p:nvPicPr>
        <p:blipFill>
          <a:blip r:embed="rId10"/>
          <a:stretch>
            <a:fillRect/>
          </a:stretch>
        </p:blipFill>
        <p:spPr>
          <a:xfrm>
            <a:off x="7833086" y="2203484"/>
            <a:ext cx="1015200" cy="355320"/>
          </a:xfrm>
          <a:prstGeom prst="rect">
            <a:avLst/>
          </a:prstGeom>
        </p:spPr>
      </p:pic>
      <p:pic>
        <p:nvPicPr>
          <p:cNvPr id="15" name="Bildobjekt 14" descr="Norsjö kommun.">
            <a:extLst>
              <a:ext uri="{FF2B5EF4-FFF2-40B4-BE49-F238E27FC236}">
                <a16:creationId xmlns:a16="http://schemas.microsoft.com/office/drawing/2014/main" id="{F6447B75-F5A6-40B7-AA3C-AE0A2FDE3FFE}"/>
              </a:ext>
            </a:extLst>
          </p:cNvPr>
          <p:cNvPicPr>
            <a:picLocks noChangeAspect="1"/>
          </p:cNvPicPr>
          <p:nvPr userDrawn="1"/>
        </p:nvPicPr>
        <p:blipFill>
          <a:blip r:embed="rId11"/>
          <a:stretch>
            <a:fillRect/>
          </a:stretch>
        </p:blipFill>
        <p:spPr>
          <a:xfrm>
            <a:off x="9930165" y="2212651"/>
            <a:ext cx="964800" cy="336411"/>
          </a:xfrm>
          <a:prstGeom prst="rect">
            <a:avLst/>
          </a:prstGeom>
        </p:spPr>
      </p:pic>
      <p:pic>
        <p:nvPicPr>
          <p:cNvPr id="16" name="Bildobjekt 15" descr="Skellefteå kommun.">
            <a:extLst>
              <a:ext uri="{FF2B5EF4-FFF2-40B4-BE49-F238E27FC236}">
                <a16:creationId xmlns:a16="http://schemas.microsoft.com/office/drawing/2014/main" id="{FB65A4D1-066E-47E3-82FA-7D987E887647}"/>
              </a:ext>
            </a:extLst>
          </p:cNvPr>
          <p:cNvPicPr>
            <a:picLocks noChangeAspect="1"/>
          </p:cNvPicPr>
          <p:nvPr userDrawn="1"/>
        </p:nvPicPr>
        <p:blipFill>
          <a:blip r:embed="rId12"/>
          <a:stretch>
            <a:fillRect/>
          </a:stretch>
        </p:blipFill>
        <p:spPr>
          <a:xfrm>
            <a:off x="1134247" y="2968848"/>
            <a:ext cx="936000" cy="292898"/>
          </a:xfrm>
          <a:prstGeom prst="rect">
            <a:avLst/>
          </a:prstGeom>
        </p:spPr>
      </p:pic>
      <p:pic>
        <p:nvPicPr>
          <p:cNvPr id="17" name="Bildobjekt 16">
            <a:extLst>
              <a:ext uri="{FF2B5EF4-FFF2-40B4-BE49-F238E27FC236}">
                <a16:creationId xmlns:a16="http://schemas.microsoft.com/office/drawing/2014/main" id="{6AAA14AA-587B-4895-A243-F91FC99C6E92}"/>
              </a:ext>
            </a:extLst>
          </p:cNvPr>
          <p:cNvPicPr>
            <a:picLocks noChangeAspect="1"/>
          </p:cNvPicPr>
          <p:nvPr userDrawn="1"/>
        </p:nvPicPr>
        <p:blipFill>
          <a:blip r:embed="rId13"/>
          <a:srcRect/>
          <a:stretch/>
        </p:blipFill>
        <p:spPr>
          <a:xfrm>
            <a:off x="3278865" y="3063043"/>
            <a:ext cx="1180800" cy="312192"/>
          </a:xfrm>
          <a:prstGeom prst="rect">
            <a:avLst/>
          </a:prstGeom>
        </p:spPr>
      </p:pic>
      <p:pic>
        <p:nvPicPr>
          <p:cNvPr id="18" name="Bildobjekt 17" descr="Vilhelmina kommun.">
            <a:extLst>
              <a:ext uri="{FF2B5EF4-FFF2-40B4-BE49-F238E27FC236}">
                <a16:creationId xmlns:a16="http://schemas.microsoft.com/office/drawing/2014/main" id="{73B0F288-E942-4CC9-808E-292065FB4438}"/>
              </a:ext>
            </a:extLst>
          </p:cNvPr>
          <p:cNvPicPr>
            <a:picLocks noChangeAspect="1"/>
          </p:cNvPicPr>
          <p:nvPr userDrawn="1"/>
        </p:nvPicPr>
        <p:blipFill>
          <a:blip r:embed="rId14"/>
          <a:stretch>
            <a:fillRect/>
          </a:stretch>
        </p:blipFill>
        <p:spPr>
          <a:xfrm>
            <a:off x="5586251" y="2978082"/>
            <a:ext cx="986400" cy="362741"/>
          </a:xfrm>
          <a:prstGeom prst="rect">
            <a:avLst/>
          </a:prstGeom>
        </p:spPr>
      </p:pic>
      <p:pic>
        <p:nvPicPr>
          <p:cNvPr id="19" name="Bildobjekt 18" descr="Vindelns kommun.">
            <a:extLst>
              <a:ext uri="{FF2B5EF4-FFF2-40B4-BE49-F238E27FC236}">
                <a16:creationId xmlns:a16="http://schemas.microsoft.com/office/drawing/2014/main" id="{458D1693-17F2-4D0D-A4CE-AAB93AC6F4C0}"/>
              </a:ext>
            </a:extLst>
          </p:cNvPr>
          <p:cNvPicPr>
            <a:picLocks noChangeAspect="1"/>
          </p:cNvPicPr>
          <p:nvPr userDrawn="1"/>
        </p:nvPicPr>
        <p:blipFill>
          <a:blip r:embed="rId15"/>
          <a:stretch>
            <a:fillRect/>
          </a:stretch>
        </p:blipFill>
        <p:spPr>
          <a:xfrm>
            <a:off x="7912752" y="2980462"/>
            <a:ext cx="856800" cy="418880"/>
          </a:xfrm>
          <a:prstGeom prst="rect">
            <a:avLst/>
          </a:prstGeom>
        </p:spPr>
      </p:pic>
      <p:pic>
        <p:nvPicPr>
          <p:cNvPr id="20" name="Bildobjekt 19" descr="Åsele kommun.">
            <a:extLst>
              <a:ext uri="{FF2B5EF4-FFF2-40B4-BE49-F238E27FC236}">
                <a16:creationId xmlns:a16="http://schemas.microsoft.com/office/drawing/2014/main" id="{1FC687E2-2B0A-42FF-8E13-2A44CF97A563}"/>
              </a:ext>
            </a:extLst>
          </p:cNvPr>
          <p:cNvPicPr>
            <a:picLocks noChangeAspect="1"/>
          </p:cNvPicPr>
          <p:nvPr userDrawn="1"/>
        </p:nvPicPr>
        <p:blipFill>
          <a:blip r:embed="rId16"/>
          <a:stretch>
            <a:fillRect/>
          </a:stretch>
        </p:blipFill>
        <p:spPr>
          <a:xfrm>
            <a:off x="9768702" y="3080227"/>
            <a:ext cx="1270800" cy="279576"/>
          </a:xfrm>
          <a:prstGeom prst="rect">
            <a:avLst/>
          </a:prstGeom>
        </p:spPr>
      </p:pic>
      <p:pic>
        <p:nvPicPr>
          <p:cNvPr id="21" name="Bildobjekt 20" descr="Region Västerbotten.">
            <a:extLst>
              <a:ext uri="{FF2B5EF4-FFF2-40B4-BE49-F238E27FC236}">
                <a16:creationId xmlns:a16="http://schemas.microsoft.com/office/drawing/2014/main" id="{1B430444-DA57-43C6-9694-819395CB954F}"/>
              </a:ext>
            </a:extLst>
          </p:cNvPr>
          <p:cNvPicPr>
            <a:picLocks noChangeAspect="1"/>
          </p:cNvPicPr>
          <p:nvPr userDrawn="1"/>
        </p:nvPicPr>
        <p:blipFill>
          <a:blip r:embed="rId17"/>
          <a:stretch>
            <a:fillRect/>
          </a:stretch>
        </p:blipFill>
        <p:spPr>
          <a:xfrm>
            <a:off x="5545228" y="3746227"/>
            <a:ext cx="1062000" cy="241653"/>
          </a:xfrm>
          <a:prstGeom prst="rect">
            <a:avLst/>
          </a:prstGeom>
        </p:spPr>
      </p:pic>
      <p:pic>
        <p:nvPicPr>
          <p:cNvPr id="22" name="Bildobjekt 21" descr="Illustration av ett landskap med hus, människor och fordon. I bakgrunden syns skog och berg.">
            <a:extLst>
              <a:ext uri="{FF2B5EF4-FFF2-40B4-BE49-F238E27FC236}">
                <a16:creationId xmlns:a16="http://schemas.microsoft.com/office/drawing/2014/main" id="{32804C3A-2663-4DC2-8042-6FFBDF4321B8}"/>
              </a:ext>
            </a:extLst>
          </p:cNvPr>
          <p:cNvPicPr>
            <a:picLocks noChangeAspect="1"/>
          </p:cNvPicPr>
          <p:nvPr userDrawn="1"/>
        </p:nvPicPr>
        <p:blipFill rotWithShape="1">
          <a:blip r:embed="rId18"/>
          <a:srcRect l="566" t="54247"/>
          <a:stretch/>
        </p:blipFill>
        <p:spPr>
          <a:xfrm>
            <a:off x="0" y="3993266"/>
            <a:ext cx="12192000" cy="2876309"/>
          </a:xfrm>
          <a:prstGeom prst="rect">
            <a:avLst/>
          </a:prstGeom>
        </p:spPr>
      </p:pic>
      <p:sp>
        <p:nvSpPr>
          <p:cNvPr id="23" name="textruta 22">
            <a:extLst>
              <a:ext uri="{FF2B5EF4-FFF2-40B4-BE49-F238E27FC236}">
                <a16:creationId xmlns:a16="http://schemas.microsoft.com/office/drawing/2014/main" id="{696E4C01-1A1E-4150-917B-CFC94FCBF36E}"/>
              </a:ext>
            </a:extLst>
          </p:cNvPr>
          <p:cNvSpPr txBox="1"/>
          <p:nvPr userDrawn="1"/>
        </p:nvSpPr>
        <p:spPr>
          <a:xfrm>
            <a:off x="1886509" y="459464"/>
            <a:ext cx="837943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Ett samarbete mellan</a:t>
            </a:r>
          </a:p>
        </p:txBody>
      </p:sp>
    </p:spTree>
    <p:extLst>
      <p:ext uri="{BB962C8B-B14F-4D97-AF65-F5344CB8AC3E}">
        <p14:creationId xmlns:p14="http://schemas.microsoft.com/office/powerpoint/2010/main" val="41661369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DAC4C95-8A66-9840-A4E8-B4D3B06245AF}"/>
              </a:ext>
            </a:extLst>
          </p:cNvPr>
          <p:cNvSpPr>
            <a:spLocks noGrp="1"/>
          </p:cNvSpPr>
          <p:nvPr>
            <p:ph type="ctrTitle"/>
          </p:nvPr>
        </p:nvSpPr>
        <p:spPr>
          <a:xfrm>
            <a:off x="2330604" y="716545"/>
            <a:ext cx="10968475" cy="659415"/>
          </a:xfrm>
        </p:spPr>
        <p:txBody>
          <a:bodyPr>
            <a:normAutofit/>
          </a:bodyPr>
          <a:lstStyle>
            <a:lvl1pPr>
              <a:defRPr sz="3600" b="1"/>
            </a:lvl1pPr>
          </a:lstStyle>
          <a:p>
            <a:endParaRPr lang="sv-SE" dirty="0"/>
          </a:p>
        </p:txBody>
      </p:sp>
      <p:sp>
        <p:nvSpPr>
          <p:cNvPr id="7" name="Platshållare för text 6">
            <a:extLst>
              <a:ext uri="{FF2B5EF4-FFF2-40B4-BE49-F238E27FC236}">
                <a16:creationId xmlns:a16="http://schemas.microsoft.com/office/drawing/2014/main" id="{0D961A86-4CB5-B547-958A-A6759D1935A0}"/>
              </a:ext>
            </a:extLst>
          </p:cNvPr>
          <p:cNvSpPr>
            <a:spLocks noGrp="1"/>
          </p:cNvSpPr>
          <p:nvPr>
            <p:ph type="body" sz="quarter" idx="10"/>
          </p:nvPr>
        </p:nvSpPr>
        <p:spPr>
          <a:xfrm>
            <a:off x="2330604" y="1339199"/>
            <a:ext cx="8366125" cy="1728000"/>
          </a:xfrm>
        </p:spPr>
        <p:txBody>
          <a:bodyPr>
            <a:noAutofit/>
          </a:bodyPr>
          <a:lstStyle>
            <a:lvl1pPr marL="0" indent="0">
              <a:buNone/>
              <a:defRPr sz="2100" b="1"/>
            </a:lvl1pPr>
            <a:lvl2pPr marL="457200" indent="0">
              <a:buNone/>
              <a:defRPr sz="2100" b="1"/>
            </a:lvl2pPr>
            <a:lvl3pPr marL="914400" indent="0">
              <a:buNone/>
              <a:defRPr sz="2100" b="1"/>
            </a:lvl3pPr>
            <a:lvl4pPr marL="1371600" indent="0">
              <a:buNone/>
              <a:defRPr sz="2100" b="1"/>
            </a:lvl4pPr>
            <a:lvl5pPr marL="1828800" indent="0">
              <a:buNone/>
              <a:defRPr sz="21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8232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ygghet">
    <p:spTree>
      <p:nvGrpSpPr>
        <p:cNvPr id="1" name=""/>
        <p:cNvGrpSpPr/>
        <p:nvPr/>
      </p:nvGrpSpPr>
      <p:grpSpPr>
        <a:xfrm>
          <a:off x="0" y="0"/>
          <a:ext cx="0" cy="0"/>
          <a:chOff x="0" y="0"/>
          <a:chExt cx="0" cy="0"/>
        </a:xfrm>
      </p:grpSpPr>
      <p:pic>
        <p:nvPicPr>
          <p:cNvPr id="2" name="Bildobjekt 1" descr="Orange person med vitt hjärta på magen som sträcker upp ena handen.">
            <a:extLst>
              <a:ext uri="{FF2B5EF4-FFF2-40B4-BE49-F238E27FC236}">
                <a16:creationId xmlns:a16="http://schemas.microsoft.com/office/drawing/2014/main" id="{10067EA7-4D94-49C0-BCAE-AB2BD7C8CDA3}"/>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77200" cy="1718076"/>
          </a:xfrm>
          <a:prstGeom prst="rect">
            <a:avLst/>
          </a:prstGeom>
        </p:spPr>
      </p:pic>
      <p:sp>
        <p:nvSpPr>
          <p:cNvPr id="4" name="textruta 3">
            <a:extLst>
              <a:ext uri="{FF2B5EF4-FFF2-40B4-BE49-F238E27FC236}">
                <a16:creationId xmlns:a16="http://schemas.microsoft.com/office/drawing/2014/main" id="{65203B0A-DB47-48AA-87DE-50D3A9AE0775}"/>
              </a:ext>
            </a:extLst>
          </p:cNvPr>
          <p:cNvSpPr txBox="1"/>
          <p:nvPr userDrawn="1"/>
        </p:nvSpPr>
        <p:spPr>
          <a:xfrm>
            <a:off x="2330604" y="1339199"/>
            <a:ext cx="8200762"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Jag känner mig trygg med att jag enkelt får hjälp och stöd när jag </a:t>
            </a:r>
            <a:b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behöver och får förutsättningar att klara mig själv. Jag och alla parter samarbetar, vilket skapar kontinuitet och trygghet för mig. Jag får ett</a:t>
            </a:r>
            <a:b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gott bemötande och upplever engagemang i det vi gör tillsammans.</a:t>
            </a:r>
          </a:p>
        </p:txBody>
      </p:sp>
      <p:sp>
        <p:nvSpPr>
          <p:cNvPr id="7" name="textruta 6">
            <a:extLst>
              <a:ext uri="{FF2B5EF4-FFF2-40B4-BE49-F238E27FC236}">
                <a16:creationId xmlns:a16="http://schemas.microsoft.com/office/drawing/2014/main" id="{CB4A6CC2-FB83-4D0D-BB15-3B0725FE85ED}"/>
              </a:ext>
            </a:extLst>
          </p:cNvPr>
          <p:cNvSpPr txBox="1"/>
          <p:nvPr userDrawn="1"/>
        </p:nvSpPr>
        <p:spPr>
          <a:xfrm>
            <a:off x="2330604" y="692868"/>
            <a:ext cx="8200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Calibri" panose="020F0502020204030204"/>
                <a:ea typeface="+mn-ea"/>
                <a:cs typeface="+mn-cs"/>
              </a:rPr>
              <a:t>Trygghet</a:t>
            </a:r>
            <a:endParaRPr kumimoji="0" lang="sv-SE" sz="21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0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lgänglighet">
    <p:spTree>
      <p:nvGrpSpPr>
        <p:cNvPr id="1" name=""/>
        <p:cNvGrpSpPr/>
        <p:nvPr/>
      </p:nvGrpSpPr>
      <p:grpSpPr>
        <a:xfrm>
          <a:off x="0" y="0"/>
          <a:ext cx="0" cy="0"/>
          <a:chOff x="0" y="0"/>
          <a:chExt cx="0" cy="0"/>
        </a:xfrm>
      </p:grpSpPr>
      <p:pic>
        <p:nvPicPr>
          <p:cNvPr id="5" name="Bildobjekt 4" descr="Ljusblå person med vitt hjärta på magen som sträcker upp ena handen.">
            <a:extLst>
              <a:ext uri="{FF2B5EF4-FFF2-40B4-BE49-F238E27FC236}">
                <a16:creationId xmlns:a16="http://schemas.microsoft.com/office/drawing/2014/main" id="{5D9D7DEA-2EC5-4892-B9DB-6BDB7E0EEF0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80800" cy="1723330"/>
          </a:xfrm>
          <a:prstGeom prst="rect">
            <a:avLst/>
          </a:prstGeom>
        </p:spPr>
      </p:pic>
      <p:sp>
        <p:nvSpPr>
          <p:cNvPr id="7" name="textruta 6">
            <a:extLst>
              <a:ext uri="{FF2B5EF4-FFF2-40B4-BE49-F238E27FC236}">
                <a16:creationId xmlns:a16="http://schemas.microsoft.com/office/drawing/2014/main" id="{ADEC35D5-24AD-48C1-8EF6-A71A4D6B03D6}"/>
              </a:ext>
            </a:extLst>
          </p:cNvPr>
          <p:cNvSpPr txBox="1"/>
          <p:nvPr userDrawn="1"/>
        </p:nvSpPr>
        <p:spPr>
          <a:xfrm>
            <a:off x="2330603" y="1339199"/>
            <a:ext cx="8274335" cy="17081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Jag vet vem jag ska kontakta, eller får hjälp att ta den kontakt som behövs. Jag blir inte hänvisad runt och jag kan välja mellan olika kontaktvägar beroende på vad som passar mig. Jag kan ha möten digitalt när det går och fysiskt när det krävs. För mig är vården en jämlik tjänst som är proaktiv och hälsofrämjande.</a:t>
            </a:r>
          </a:p>
        </p:txBody>
      </p:sp>
      <p:sp>
        <p:nvSpPr>
          <p:cNvPr id="8" name="textruta 7">
            <a:extLst>
              <a:ext uri="{FF2B5EF4-FFF2-40B4-BE49-F238E27FC236}">
                <a16:creationId xmlns:a16="http://schemas.microsoft.com/office/drawing/2014/main" id="{4AB85A68-FDBD-4374-810E-534B098D793D}"/>
              </a:ext>
            </a:extLst>
          </p:cNvPr>
          <p:cNvSpPr txBox="1"/>
          <p:nvPr userDrawn="1"/>
        </p:nvSpPr>
        <p:spPr>
          <a:xfrm>
            <a:off x="2330602" y="692868"/>
            <a:ext cx="82743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Calibri" panose="020F0502020204030204"/>
                <a:ea typeface="+mn-ea"/>
                <a:cs typeface="+mn-cs"/>
              </a:rPr>
              <a:t>Tillgänglighet</a:t>
            </a:r>
          </a:p>
        </p:txBody>
      </p:sp>
    </p:spTree>
    <p:extLst>
      <p:ext uri="{BB962C8B-B14F-4D97-AF65-F5344CB8AC3E}">
        <p14:creationId xmlns:p14="http://schemas.microsoft.com/office/powerpoint/2010/main" val="302046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llsammans">
    <p:spTree>
      <p:nvGrpSpPr>
        <p:cNvPr id="1" name=""/>
        <p:cNvGrpSpPr/>
        <p:nvPr/>
      </p:nvGrpSpPr>
      <p:grpSpPr>
        <a:xfrm>
          <a:off x="0" y="0"/>
          <a:ext cx="0" cy="0"/>
          <a:chOff x="0" y="0"/>
          <a:chExt cx="0" cy="0"/>
        </a:xfrm>
      </p:grpSpPr>
      <p:pic>
        <p:nvPicPr>
          <p:cNvPr id="8" name="Bildobjekt 7" descr="Mellanblå person med vitt hjärta på magen som sträcker upp ena handen.">
            <a:extLst>
              <a:ext uri="{FF2B5EF4-FFF2-40B4-BE49-F238E27FC236}">
                <a16:creationId xmlns:a16="http://schemas.microsoft.com/office/drawing/2014/main" id="{1E631055-2208-477D-AE52-FB19A8F1B7E2}"/>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80800" cy="1723330"/>
          </a:xfrm>
          <a:prstGeom prst="rect">
            <a:avLst/>
          </a:prstGeom>
        </p:spPr>
      </p:pic>
      <p:sp>
        <p:nvSpPr>
          <p:cNvPr id="10" name="textruta 9">
            <a:extLst>
              <a:ext uri="{FF2B5EF4-FFF2-40B4-BE49-F238E27FC236}">
                <a16:creationId xmlns:a16="http://schemas.microsoft.com/office/drawing/2014/main" id="{7B3C1251-ED7C-4F52-B36C-14E1A230A8A8}"/>
              </a:ext>
            </a:extLst>
          </p:cNvPr>
          <p:cNvSpPr txBox="1"/>
          <p:nvPr userDrawn="1"/>
        </p:nvSpPr>
        <p:spPr>
          <a:xfrm>
            <a:off x="2330603" y="1339199"/>
            <a:ext cx="837943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Jag möts av människor som är intresserade av mig som person. </a:t>
            </a:r>
            <a:b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Utifrån mina behov skapar vi tillsammans bra förutsättningar för min hälsa. Jag märker aldrig av gränserna mellan olika aktörer eftersom samverkan och kommunikation fungerar bra.</a:t>
            </a:r>
          </a:p>
        </p:txBody>
      </p:sp>
      <p:sp>
        <p:nvSpPr>
          <p:cNvPr id="5" name="textruta 4">
            <a:extLst>
              <a:ext uri="{FF2B5EF4-FFF2-40B4-BE49-F238E27FC236}">
                <a16:creationId xmlns:a16="http://schemas.microsoft.com/office/drawing/2014/main" id="{FFBBF0D0-241D-40AC-A62E-217265CA14FB}"/>
              </a:ext>
            </a:extLst>
          </p:cNvPr>
          <p:cNvSpPr txBox="1"/>
          <p:nvPr userDrawn="1"/>
        </p:nvSpPr>
        <p:spPr>
          <a:xfrm>
            <a:off x="2330602" y="692868"/>
            <a:ext cx="837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Calibri" panose="020F0502020204030204"/>
                <a:ea typeface="+mn-ea"/>
                <a:cs typeface="+mn-cs"/>
              </a:rPr>
              <a:t>Tillsammans</a:t>
            </a:r>
            <a:endParaRPr kumimoji="0" lang="sv-SE" sz="21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83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kgrund ">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6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akgrund, transperent ">
    <p:spTree>
      <p:nvGrpSpPr>
        <p:cNvPr id="1" name=""/>
        <p:cNvGrpSpPr/>
        <p:nvPr/>
      </p:nvGrpSpPr>
      <p:grpSpPr>
        <a:xfrm>
          <a:off x="0" y="0"/>
          <a:ext cx="0" cy="0"/>
          <a:chOff x="0" y="0"/>
          <a:chExt cx="0" cy="0"/>
        </a:xfrm>
      </p:grpSpPr>
      <p:pic>
        <p:nvPicPr>
          <p:cNvPr id="2" name="Bildobjekt 1" descr="Illustration av ett landskap med hus, människor och fordon. I bakgrunden syns skog och berg.">
            <a:extLst>
              <a:ext uri="{FF2B5EF4-FFF2-40B4-BE49-F238E27FC236}">
                <a16:creationId xmlns:a16="http://schemas.microsoft.com/office/drawing/2014/main" id="{D534A844-AC6B-4DEE-BB3E-0F81F520FE57}"/>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Tree>
    <p:extLst>
      <p:ext uri="{BB962C8B-B14F-4D97-AF65-F5344CB8AC3E}">
        <p14:creationId xmlns:p14="http://schemas.microsoft.com/office/powerpoint/2010/main" val="7478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9A87D6AD-F265-45C6-AC59-5B32715FF0A5}"/>
              </a:ext>
            </a:extLst>
          </p:cNvPr>
          <p:cNvPicPr>
            <a:picLocks noChangeAspect="1"/>
          </p:cNvPicPr>
          <p:nvPr userDrawn="1"/>
        </p:nvPicPr>
        <p:blipFill>
          <a:blip r:embed="rId2"/>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dirty="0"/>
              <a:t>Skriv text här</a:t>
            </a:r>
          </a:p>
        </p:txBody>
      </p:sp>
    </p:spTree>
    <p:extLst>
      <p:ext uri="{BB962C8B-B14F-4D97-AF65-F5344CB8AC3E}">
        <p14:creationId xmlns:p14="http://schemas.microsoft.com/office/powerpoint/2010/main" val="421523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Rubrik och innehåll, transperent">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9A87D6AD-F265-45C6-AC59-5B32715FF0A5}"/>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dirty="0"/>
              <a:t>Skriv text här</a:t>
            </a:r>
          </a:p>
        </p:txBody>
      </p:sp>
    </p:spTree>
    <p:extLst>
      <p:ext uri="{BB962C8B-B14F-4D97-AF65-F5344CB8AC3E}">
        <p14:creationId xmlns:p14="http://schemas.microsoft.com/office/powerpoint/2010/main" val="234451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0F8AA-524A-472D-A235-D3377955F5AF}"/>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54D2FFA7-D1A7-48E1-B39D-B4D5838E6253}"/>
              </a:ext>
            </a:extLst>
          </p:cNvPr>
          <p:cNvSpPr>
            <a:spLocks noGrp="1"/>
          </p:cNvSpPr>
          <p:nvPr>
            <p:ph sz="half" idx="1" hasCustomPrompt="1"/>
          </p:nvPr>
        </p:nvSpPr>
        <p:spPr>
          <a:xfrm>
            <a:off x="838200" y="1825625"/>
            <a:ext cx="5181600" cy="2508250"/>
          </a:xfrm>
          <a:prstGeom prst="rect">
            <a:avLst/>
          </a:prstGeom>
        </p:spPr>
        <p:txBody>
          <a:bodyPr/>
          <a:lstStyle>
            <a:lvl1pPr>
              <a:defRPr/>
            </a:lvl1pPr>
          </a:lstStyle>
          <a:p>
            <a:pPr lvl="0"/>
            <a:r>
              <a:rPr lang="sv-SE" dirty="0"/>
              <a:t>Skriv text här</a:t>
            </a:r>
          </a:p>
        </p:txBody>
      </p:sp>
      <p:sp>
        <p:nvSpPr>
          <p:cNvPr id="9" name="Platshållare för bild 8">
            <a:extLst>
              <a:ext uri="{FF2B5EF4-FFF2-40B4-BE49-F238E27FC236}">
                <a16:creationId xmlns:a16="http://schemas.microsoft.com/office/drawing/2014/main" id="{2E873680-A08A-4422-812D-AB931EF4D558}"/>
              </a:ext>
            </a:extLst>
          </p:cNvPr>
          <p:cNvSpPr>
            <a:spLocks noGrp="1"/>
          </p:cNvSpPr>
          <p:nvPr>
            <p:ph type="pic" sz="quarter" idx="13"/>
          </p:nvPr>
        </p:nvSpPr>
        <p:spPr>
          <a:xfrm>
            <a:off x="6172202" y="1825625"/>
            <a:ext cx="5181598" cy="2508250"/>
          </a:xfrm>
          <a:prstGeom prst="rect">
            <a:avLst/>
          </a:prstGeom>
        </p:spPr>
        <p:txBody>
          <a:bodyPr/>
          <a:lstStyle/>
          <a:p>
            <a:endParaRPr lang="sv-SE"/>
          </a:p>
        </p:txBody>
      </p:sp>
    </p:spTree>
    <p:extLst>
      <p:ext uri="{BB962C8B-B14F-4D97-AF65-F5344CB8AC3E}">
        <p14:creationId xmlns:p14="http://schemas.microsoft.com/office/powerpoint/2010/main" val="316703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Bildobjekt 17" descr="Illustration av ett landskap med hus, människor och fordon. I bakgrunden syns skog och berg.">
            <a:extLst>
              <a:ext uri="{FF2B5EF4-FFF2-40B4-BE49-F238E27FC236}">
                <a16:creationId xmlns:a16="http://schemas.microsoft.com/office/drawing/2014/main" id="{E86198E2-040F-4CB5-88B7-78D8CCDA4729}"/>
              </a:ext>
            </a:extLst>
          </p:cNvPr>
          <p:cNvPicPr>
            <a:picLocks noChangeAspect="1"/>
          </p:cNvPicPr>
          <p:nvPr userDrawn="1"/>
        </p:nvPicPr>
        <p:blipFill>
          <a:blip r:embed="rId20"/>
          <a:stretch>
            <a:fillRect/>
          </a:stretch>
        </p:blipFill>
        <p:spPr>
          <a:xfrm>
            <a:off x="0" y="0"/>
            <a:ext cx="12192000" cy="6854430"/>
          </a:xfrm>
          <a:prstGeom prst="rect">
            <a:avLst/>
          </a:prstGeom>
        </p:spPr>
      </p:pic>
    </p:spTree>
    <p:extLst>
      <p:ext uri="{BB962C8B-B14F-4D97-AF65-F5344CB8AC3E}">
        <p14:creationId xmlns:p14="http://schemas.microsoft.com/office/powerpoint/2010/main" val="15383165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5" r:id="rId5"/>
    <p:sldLayoutId id="2147483669" r:id="rId6"/>
    <p:sldLayoutId id="2147483650" r:id="rId7"/>
    <p:sldLayoutId id="2147483657" r:id="rId8"/>
    <p:sldLayoutId id="2147483652" r:id="rId9"/>
    <p:sldLayoutId id="2147483658" r:id="rId10"/>
    <p:sldLayoutId id="2147483653" r:id="rId11"/>
    <p:sldLayoutId id="2147483659" r:id="rId12"/>
    <p:sldLayoutId id="2147483654" r:id="rId13"/>
    <p:sldLayoutId id="2147483660" r:id="rId14"/>
    <p:sldLayoutId id="2147483663" r:id="rId15"/>
    <p:sldLayoutId id="2147483667" r:id="rId16"/>
    <p:sldLayoutId id="2147483662" r:id="rId17"/>
    <p:sldLayoutId id="2147483661" r:id="rId1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CD5D45-C0AE-0443-B3D9-B97EDAE33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A9A2BBF-97F9-4D4B-9D6E-31237295E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16132017"/>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orient="horz" pos="346" userDrawn="1">
          <p15:clr>
            <a:srgbClr val="F26B43"/>
          </p15:clr>
        </p15:guide>
        <p15:guide id="3" orient="horz" pos="3974" userDrawn="1">
          <p15:clr>
            <a:srgbClr val="F26B43"/>
          </p15:clr>
        </p15:guide>
        <p15:guide id="4" pos="3840" userDrawn="1">
          <p15:clr>
            <a:srgbClr val="F26B43"/>
          </p15:clr>
        </p15:guide>
        <p15:guide id="5" pos="347" userDrawn="1">
          <p15:clr>
            <a:srgbClr val="F26B43"/>
          </p15:clr>
        </p15:guide>
        <p15:guide id="6"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25.png"/><Relationship Id="rId1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notesSlide" Target="../notesSlides/notesSlide1.xml"/><Relationship Id="rId16" Type="http://schemas.openxmlformats.org/officeDocument/2006/relationships/image" Target="../media/image21.em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emf"/><Relationship Id="rId5" Type="http://schemas.openxmlformats.org/officeDocument/2006/relationships/image" Target="../media/image10.png"/><Relationship Id="rId15" Type="http://schemas.openxmlformats.org/officeDocument/2006/relationships/image" Target="../media/image20.emf"/><Relationship Id="rId10" Type="http://schemas.openxmlformats.org/officeDocument/2006/relationships/image" Target="../media/image15.emf"/><Relationship Id="rId19" Type="http://schemas.openxmlformats.org/officeDocument/2006/relationships/image" Target="../media/image24.png"/><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9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78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2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75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302F2E-C15B-AF45-8113-C8539B2AB351}"/>
              </a:ext>
            </a:extLst>
          </p:cNvPr>
          <p:cNvSpPr>
            <a:spLocks noGrp="1"/>
          </p:cNvSpPr>
          <p:nvPr>
            <p:ph type="ctrTitle"/>
          </p:nvPr>
        </p:nvSpPr>
        <p:spPr>
          <a:xfrm>
            <a:off x="550863" y="607149"/>
            <a:ext cx="11090276" cy="380824"/>
          </a:xfrm>
        </p:spPr>
        <p:txBody>
          <a:bodyPr anchor="t">
            <a:normAutofit/>
          </a:bodyPr>
          <a:lstStyle/>
          <a:p>
            <a:pPr algn="ctr"/>
            <a:r>
              <a:rPr lang="sv-SE" sz="1200" b="0" dirty="0"/>
              <a:t>Ett samarbete mellan</a:t>
            </a:r>
          </a:p>
        </p:txBody>
      </p:sp>
      <p:pic>
        <p:nvPicPr>
          <p:cNvPr id="7" name="Bildobjekt 6" descr="Dorotea kommun.">
            <a:extLst>
              <a:ext uri="{FF2B5EF4-FFF2-40B4-BE49-F238E27FC236}">
                <a16:creationId xmlns:a16="http://schemas.microsoft.com/office/drawing/2014/main" id="{128D7D51-4719-DF46-B23D-851D67FD29C6}"/>
              </a:ext>
            </a:extLst>
          </p:cNvPr>
          <p:cNvPicPr>
            <a:picLocks noChangeAspect="1"/>
          </p:cNvPicPr>
          <p:nvPr/>
        </p:nvPicPr>
        <p:blipFill rotWithShape="1">
          <a:blip r:embed="rId3"/>
          <a:srcRect l="54316" b="54316"/>
          <a:stretch/>
        </p:blipFill>
        <p:spPr>
          <a:xfrm>
            <a:off x="1107039" y="1333821"/>
            <a:ext cx="995149" cy="391840"/>
          </a:xfrm>
          <a:prstGeom prst="rect">
            <a:avLst/>
          </a:prstGeom>
        </p:spPr>
      </p:pic>
      <p:pic>
        <p:nvPicPr>
          <p:cNvPr id="10" name="Bildobjekt 9" descr="Lycksele kommun.">
            <a:extLst>
              <a:ext uri="{FF2B5EF4-FFF2-40B4-BE49-F238E27FC236}">
                <a16:creationId xmlns:a16="http://schemas.microsoft.com/office/drawing/2014/main" id="{2D51C81C-6234-F941-BD1B-87AB22BD0A8A}"/>
              </a:ext>
            </a:extLst>
          </p:cNvPr>
          <p:cNvPicPr>
            <a:picLocks noChangeAspect="1"/>
          </p:cNvPicPr>
          <p:nvPr/>
        </p:nvPicPr>
        <p:blipFill>
          <a:blip r:embed="rId4"/>
          <a:srcRect/>
          <a:stretch/>
        </p:blipFill>
        <p:spPr>
          <a:xfrm>
            <a:off x="3404355" y="1308379"/>
            <a:ext cx="928800" cy="440069"/>
          </a:xfrm>
          <a:prstGeom prst="rect">
            <a:avLst/>
          </a:prstGeom>
        </p:spPr>
      </p:pic>
      <p:pic>
        <p:nvPicPr>
          <p:cNvPr id="13" name="Bildobjekt 12" descr="Robertsfors kommun.">
            <a:extLst>
              <a:ext uri="{FF2B5EF4-FFF2-40B4-BE49-F238E27FC236}">
                <a16:creationId xmlns:a16="http://schemas.microsoft.com/office/drawing/2014/main" id="{A9923B6F-0C89-E841-AC36-7DCFA543C0D6}"/>
              </a:ext>
            </a:extLst>
          </p:cNvPr>
          <p:cNvPicPr>
            <a:picLocks noChangeAspect="1"/>
          </p:cNvPicPr>
          <p:nvPr/>
        </p:nvPicPr>
        <p:blipFill>
          <a:blip r:embed="rId5"/>
          <a:srcRect/>
          <a:stretch/>
        </p:blipFill>
        <p:spPr>
          <a:xfrm>
            <a:off x="5436233" y="1377555"/>
            <a:ext cx="1279990" cy="316232"/>
          </a:xfrm>
          <a:prstGeom prst="rect">
            <a:avLst/>
          </a:prstGeom>
        </p:spPr>
      </p:pic>
      <p:pic>
        <p:nvPicPr>
          <p:cNvPr id="17" name="Bildobjekt 16">
            <a:extLst>
              <a:ext uri="{FF2B5EF4-FFF2-40B4-BE49-F238E27FC236}">
                <a16:creationId xmlns:a16="http://schemas.microsoft.com/office/drawing/2014/main" id="{887AF947-1612-5341-B038-FF590A875FF9}"/>
              </a:ext>
            </a:extLst>
          </p:cNvPr>
          <p:cNvPicPr>
            <a:picLocks noChangeAspect="1"/>
          </p:cNvPicPr>
          <p:nvPr/>
        </p:nvPicPr>
        <p:blipFill>
          <a:blip r:embed="rId6"/>
          <a:srcRect/>
          <a:stretch/>
        </p:blipFill>
        <p:spPr>
          <a:xfrm>
            <a:off x="7830244" y="1344393"/>
            <a:ext cx="1019768" cy="398589"/>
          </a:xfrm>
          <a:prstGeom prst="rect">
            <a:avLst/>
          </a:prstGeom>
        </p:spPr>
      </p:pic>
      <p:pic>
        <p:nvPicPr>
          <p:cNvPr id="20" name="Bildobjekt 19" descr="Bjurholms kommun.">
            <a:extLst>
              <a:ext uri="{FF2B5EF4-FFF2-40B4-BE49-F238E27FC236}">
                <a16:creationId xmlns:a16="http://schemas.microsoft.com/office/drawing/2014/main" id="{59245CF3-C591-A644-A764-6BD32AE58FDF}"/>
              </a:ext>
            </a:extLst>
          </p:cNvPr>
          <p:cNvPicPr>
            <a:picLocks noChangeAspect="1"/>
          </p:cNvPicPr>
          <p:nvPr/>
        </p:nvPicPr>
        <p:blipFill>
          <a:blip r:embed="rId7"/>
          <a:stretch>
            <a:fillRect/>
          </a:stretch>
        </p:blipFill>
        <p:spPr>
          <a:xfrm>
            <a:off x="9819469" y="1312459"/>
            <a:ext cx="1177200" cy="451790"/>
          </a:xfrm>
          <a:prstGeom prst="rect">
            <a:avLst/>
          </a:prstGeom>
        </p:spPr>
      </p:pic>
      <p:pic>
        <p:nvPicPr>
          <p:cNvPr id="8" name="Bildobjekt 7" descr="Umeå kommun.">
            <a:extLst>
              <a:ext uri="{FF2B5EF4-FFF2-40B4-BE49-F238E27FC236}">
                <a16:creationId xmlns:a16="http://schemas.microsoft.com/office/drawing/2014/main" id="{8185D389-A15E-8F40-81F1-66BF4D8DC59C}"/>
              </a:ext>
            </a:extLst>
          </p:cNvPr>
          <p:cNvPicPr>
            <a:picLocks noChangeAspect="1"/>
          </p:cNvPicPr>
          <p:nvPr/>
        </p:nvPicPr>
        <p:blipFill>
          <a:blip r:embed="rId8"/>
          <a:stretch>
            <a:fillRect/>
          </a:stretch>
        </p:blipFill>
        <p:spPr>
          <a:xfrm>
            <a:off x="1158927" y="2106760"/>
            <a:ext cx="889200" cy="368383"/>
          </a:xfrm>
          <a:prstGeom prst="rect">
            <a:avLst/>
          </a:prstGeom>
        </p:spPr>
      </p:pic>
      <p:pic>
        <p:nvPicPr>
          <p:cNvPr id="11" name="Bildobjekt 10" descr="Vännäs kommun.">
            <a:extLst>
              <a:ext uri="{FF2B5EF4-FFF2-40B4-BE49-F238E27FC236}">
                <a16:creationId xmlns:a16="http://schemas.microsoft.com/office/drawing/2014/main" id="{076B7267-F246-6E4F-99A0-5F7BF96AE6F3}"/>
              </a:ext>
            </a:extLst>
          </p:cNvPr>
          <p:cNvPicPr>
            <a:picLocks noChangeAspect="1"/>
          </p:cNvPicPr>
          <p:nvPr/>
        </p:nvPicPr>
        <p:blipFill>
          <a:blip r:embed="rId9"/>
          <a:stretch>
            <a:fillRect/>
          </a:stretch>
        </p:blipFill>
        <p:spPr>
          <a:xfrm>
            <a:off x="3509319" y="2047583"/>
            <a:ext cx="612000" cy="548250"/>
          </a:xfrm>
          <a:prstGeom prst="rect">
            <a:avLst/>
          </a:prstGeom>
        </p:spPr>
      </p:pic>
      <p:pic>
        <p:nvPicPr>
          <p:cNvPr id="14" name="Bildobjekt 13" descr="Malå kommun.">
            <a:extLst>
              <a:ext uri="{FF2B5EF4-FFF2-40B4-BE49-F238E27FC236}">
                <a16:creationId xmlns:a16="http://schemas.microsoft.com/office/drawing/2014/main" id="{35E8EA0C-CDD7-A54D-BB3B-3DCB17C7214A}"/>
              </a:ext>
            </a:extLst>
          </p:cNvPr>
          <p:cNvPicPr>
            <a:picLocks noChangeAspect="1"/>
          </p:cNvPicPr>
          <p:nvPr/>
        </p:nvPicPr>
        <p:blipFill>
          <a:blip r:embed="rId10"/>
          <a:stretch>
            <a:fillRect/>
          </a:stretch>
        </p:blipFill>
        <p:spPr>
          <a:xfrm>
            <a:off x="5542514" y="2190099"/>
            <a:ext cx="1087200" cy="394189"/>
          </a:xfrm>
          <a:prstGeom prst="rect">
            <a:avLst/>
          </a:prstGeom>
        </p:spPr>
      </p:pic>
      <p:pic>
        <p:nvPicPr>
          <p:cNvPr id="18" name="Bildobjekt 17" descr="Nordmalings kommun.">
            <a:extLst>
              <a:ext uri="{FF2B5EF4-FFF2-40B4-BE49-F238E27FC236}">
                <a16:creationId xmlns:a16="http://schemas.microsoft.com/office/drawing/2014/main" id="{BAA5107D-7B88-EA45-BAB8-A70782131AAD}"/>
              </a:ext>
            </a:extLst>
          </p:cNvPr>
          <p:cNvPicPr>
            <a:picLocks noChangeAspect="1"/>
          </p:cNvPicPr>
          <p:nvPr/>
        </p:nvPicPr>
        <p:blipFill>
          <a:blip r:embed="rId11"/>
          <a:stretch>
            <a:fillRect/>
          </a:stretch>
        </p:blipFill>
        <p:spPr>
          <a:xfrm>
            <a:off x="7833086" y="2203484"/>
            <a:ext cx="1015200" cy="355320"/>
          </a:xfrm>
          <a:prstGeom prst="rect">
            <a:avLst/>
          </a:prstGeom>
        </p:spPr>
      </p:pic>
      <p:pic>
        <p:nvPicPr>
          <p:cNvPr id="21" name="Bildobjekt 20" descr="Norsjö kommun.">
            <a:extLst>
              <a:ext uri="{FF2B5EF4-FFF2-40B4-BE49-F238E27FC236}">
                <a16:creationId xmlns:a16="http://schemas.microsoft.com/office/drawing/2014/main" id="{3BCF667B-45F2-8C4A-8513-CA6C314151E6}"/>
              </a:ext>
            </a:extLst>
          </p:cNvPr>
          <p:cNvPicPr>
            <a:picLocks noChangeAspect="1"/>
          </p:cNvPicPr>
          <p:nvPr/>
        </p:nvPicPr>
        <p:blipFill>
          <a:blip r:embed="rId12"/>
          <a:stretch>
            <a:fillRect/>
          </a:stretch>
        </p:blipFill>
        <p:spPr>
          <a:xfrm>
            <a:off x="9930165" y="2212651"/>
            <a:ext cx="964800" cy="336411"/>
          </a:xfrm>
          <a:prstGeom prst="rect">
            <a:avLst/>
          </a:prstGeom>
        </p:spPr>
      </p:pic>
      <p:pic>
        <p:nvPicPr>
          <p:cNvPr id="9" name="Bildobjekt 8">
            <a:extLst>
              <a:ext uri="{FF2B5EF4-FFF2-40B4-BE49-F238E27FC236}">
                <a16:creationId xmlns:a16="http://schemas.microsoft.com/office/drawing/2014/main" id="{9ECFAEE6-0C7A-5243-8005-A7E06B393C2A}"/>
              </a:ext>
            </a:extLst>
          </p:cNvPr>
          <p:cNvPicPr>
            <a:picLocks noChangeAspect="1"/>
          </p:cNvPicPr>
          <p:nvPr/>
        </p:nvPicPr>
        <p:blipFill>
          <a:blip r:embed="rId13"/>
          <a:srcRect/>
          <a:stretch/>
        </p:blipFill>
        <p:spPr>
          <a:xfrm>
            <a:off x="1134794" y="2968848"/>
            <a:ext cx="934906" cy="292898"/>
          </a:xfrm>
          <a:prstGeom prst="rect">
            <a:avLst/>
          </a:prstGeom>
        </p:spPr>
      </p:pic>
      <p:pic>
        <p:nvPicPr>
          <p:cNvPr id="12" name="Bildobjekt 11">
            <a:extLst>
              <a:ext uri="{FF2B5EF4-FFF2-40B4-BE49-F238E27FC236}">
                <a16:creationId xmlns:a16="http://schemas.microsoft.com/office/drawing/2014/main" id="{B7B216B5-30A3-6D41-BFCA-3A743FDA42B7}"/>
              </a:ext>
            </a:extLst>
          </p:cNvPr>
          <p:cNvPicPr>
            <a:picLocks noChangeAspect="1"/>
          </p:cNvPicPr>
          <p:nvPr/>
        </p:nvPicPr>
        <p:blipFill>
          <a:blip r:embed="rId14"/>
          <a:srcRect/>
          <a:stretch/>
        </p:blipFill>
        <p:spPr>
          <a:xfrm>
            <a:off x="3278865" y="3063043"/>
            <a:ext cx="1180800" cy="312192"/>
          </a:xfrm>
          <a:prstGeom prst="rect">
            <a:avLst/>
          </a:prstGeom>
        </p:spPr>
      </p:pic>
      <p:pic>
        <p:nvPicPr>
          <p:cNvPr id="15" name="Bildobjekt 14" descr="Vilhelmina kommun.">
            <a:extLst>
              <a:ext uri="{FF2B5EF4-FFF2-40B4-BE49-F238E27FC236}">
                <a16:creationId xmlns:a16="http://schemas.microsoft.com/office/drawing/2014/main" id="{BCCFDCB0-FBC9-8B4A-AAD1-70BB5262073C}"/>
              </a:ext>
            </a:extLst>
          </p:cNvPr>
          <p:cNvPicPr>
            <a:picLocks noChangeAspect="1"/>
          </p:cNvPicPr>
          <p:nvPr/>
        </p:nvPicPr>
        <p:blipFill>
          <a:blip r:embed="rId15"/>
          <a:stretch>
            <a:fillRect/>
          </a:stretch>
        </p:blipFill>
        <p:spPr>
          <a:xfrm>
            <a:off x="5586251" y="2978082"/>
            <a:ext cx="986400" cy="362741"/>
          </a:xfrm>
          <a:prstGeom prst="rect">
            <a:avLst/>
          </a:prstGeom>
        </p:spPr>
      </p:pic>
      <p:pic>
        <p:nvPicPr>
          <p:cNvPr id="19" name="Bildobjekt 18" descr="Vindelns kommun.">
            <a:extLst>
              <a:ext uri="{FF2B5EF4-FFF2-40B4-BE49-F238E27FC236}">
                <a16:creationId xmlns:a16="http://schemas.microsoft.com/office/drawing/2014/main" id="{8C016F86-9014-1B4F-BC10-EB2E7B085067}"/>
              </a:ext>
            </a:extLst>
          </p:cNvPr>
          <p:cNvPicPr>
            <a:picLocks noChangeAspect="1"/>
          </p:cNvPicPr>
          <p:nvPr/>
        </p:nvPicPr>
        <p:blipFill>
          <a:blip r:embed="rId16"/>
          <a:stretch>
            <a:fillRect/>
          </a:stretch>
        </p:blipFill>
        <p:spPr>
          <a:xfrm>
            <a:off x="7912752" y="2980462"/>
            <a:ext cx="856800" cy="418880"/>
          </a:xfrm>
          <a:prstGeom prst="rect">
            <a:avLst/>
          </a:prstGeom>
        </p:spPr>
      </p:pic>
      <p:pic>
        <p:nvPicPr>
          <p:cNvPr id="22" name="Bildobjekt 21" descr="Åsele kommun.">
            <a:extLst>
              <a:ext uri="{FF2B5EF4-FFF2-40B4-BE49-F238E27FC236}">
                <a16:creationId xmlns:a16="http://schemas.microsoft.com/office/drawing/2014/main" id="{46572699-932D-AD43-A9C1-01DB2DEDEA3D}"/>
              </a:ext>
            </a:extLst>
          </p:cNvPr>
          <p:cNvPicPr>
            <a:picLocks noChangeAspect="1"/>
          </p:cNvPicPr>
          <p:nvPr/>
        </p:nvPicPr>
        <p:blipFill>
          <a:blip r:embed="rId17"/>
          <a:stretch>
            <a:fillRect/>
          </a:stretch>
        </p:blipFill>
        <p:spPr>
          <a:xfrm>
            <a:off x="9768702" y="3080227"/>
            <a:ext cx="1270800" cy="279576"/>
          </a:xfrm>
          <a:prstGeom prst="rect">
            <a:avLst/>
          </a:prstGeom>
        </p:spPr>
      </p:pic>
      <p:pic>
        <p:nvPicPr>
          <p:cNvPr id="16" name="Bildobjekt 15" descr="Region Västerbotten.">
            <a:extLst>
              <a:ext uri="{FF2B5EF4-FFF2-40B4-BE49-F238E27FC236}">
                <a16:creationId xmlns:a16="http://schemas.microsoft.com/office/drawing/2014/main" id="{A9DCAAA9-A0E0-234E-8BF6-583D56CD972C}"/>
              </a:ext>
            </a:extLst>
          </p:cNvPr>
          <p:cNvPicPr>
            <a:picLocks noChangeAspect="1"/>
          </p:cNvPicPr>
          <p:nvPr/>
        </p:nvPicPr>
        <p:blipFill>
          <a:blip r:embed="rId18"/>
          <a:stretch>
            <a:fillRect/>
          </a:stretch>
        </p:blipFill>
        <p:spPr>
          <a:xfrm>
            <a:off x="5545228" y="3746227"/>
            <a:ext cx="1062000" cy="241653"/>
          </a:xfrm>
          <a:prstGeom prst="rect">
            <a:avLst/>
          </a:prstGeom>
        </p:spPr>
      </p:pic>
      <p:pic>
        <p:nvPicPr>
          <p:cNvPr id="3" name="Bildobjekt 2" descr="Illustration av ett landskap med hus, människor och fordon. I bakgrunden syns skog och berg.">
            <a:extLst>
              <a:ext uri="{FF2B5EF4-FFF2-40B4-BE49-F238E27FC236}">
                <a16:creationId xmlns:a16="http://schemas.microsoft.com/office/drawing/2014/main" id="{7B0E7AD7-68ED-474C-996F-5FD587EEEBC6}"/>
              </a:ext>
            </a:extLst>
          </p:cNvPr>
          <p:cNvPicPr>
            <a:picLocks noChangeAspect="1"/>
          </p:cNvPicPr>
          <p:nvPr/>
        </p:nvPicPr>
        <p:blipFill rotWithShape="1">
          <a:blip r:embed="rId19"/>
          <a:srcRect l="566" t="54247"/>
          <a:stretch/>
        </p:blipFill>
        <p:spPr>
          <a:xfrm>
            <a:off x="0" y="3993266"/>
            <a:ext cx="12192000" cy="2876309"/>
          </a:xfrm>
          <a:prstGeom prst="rect">
            <a:avLst/>
          </a:prstGeom>
        </p:spPr>
      </p:pic>
    </p:spTree>
    <p:extLst>
      <p:ext uri="{BB962C8B-B14F-4D97-AF65-F5344CB8AC3E}">
        <p14:creationId xmlns:p14="http://schemas.microsoft.com/office/powerpoint/2010/main" val="3276782785"/>
      </p:ext>
    </p:extLst>
  </p:cSld>
  <p:clrMapOvr>
    <a:masterClrMapping/>
  </p:clrMapOvr>
</p:sld>
</file>

<file path=ppt/theme/theme1.xml><?xml version="1.0" encoding="utf-8"?>
<a:theme xmlns:a="http://schemas.openxmlformats.org/drawingml/2006/main" name="Framtidsbild Nära vård 2030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Region Västerbotten">
      <a:dk1>
        <a:srgbClr val="000000"/>
      </a:dk1>
      <a:lt1>
        <a:srgbClr val="FFFFFF"/>
      </a:lt1>
      <a:dk2>
        <a:srgbClr val="44546A"/>
      </a:dk2>
      <a:lt2>
        <a:srgbClr val="E7E6E6"/>
      </a:lt2>
      <a:accent1>
        <a:srgbClr val="0050A0"/>
      </a:accent1>
      <a:accent2>
        <a:srgbClr val="F05833"/>
      </a:accent2>
      <a:accent3>
        <a:srgbClr val="7FA7CF"/>
      </a:accent3>
      <a:accent4>
        <a:srgbClr val="F49075"/>
      </a:accent4>
      <a:accent5>
        <a:srgbClr val="DBE6F6"/>
      </a:accent5>
      <a:accent6>
        <a:srgbClr val="FBDED6"/>
      </a:accent6>
      <a:hlink>
        <a:srgbClr val="0050A0"/>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4</Words>
  <Application>Microsoft Office PowerPoint</Application>
  <PresentationFormat>Bredbild</PresentationFormat>
  <Paragraphs>2</Paragraphs>
  <Slides>5</Slides>
  <Notes>1</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5</vt:i4>
      </vt:variant>
    </vt:vector>
  </HeadingPairs>
  <TitlesOfParts>
    <vt:vector size="10" baseType="lpstr">
      <vt:lpstr>Arial</vt:lpstr>
      <vt:lpstr>Calibri</vt:lpstr>
      <vt:lpstr>Calibri Light</vt:lpstr>
      <vt:lpstr>Framtidsbild Nära vård 2030 -tema</vt:lpstr>
      <vt:lpstr>Office-tema</vt:lpstr>
      <vt:lpstr>PowerPoint-presentation</vt:lpstr>
      <vt:lpstr>PowerPoint-presentation</vt:lpstr>
      <vt:lpstr>PowerPoint-presentation</vt:lpstr>
      <vt:lpstr>PowerPoint-presentation</vt:lpstr>
      <vt:lpstr>Ett samarbete mellan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Victoria Bertilsson</dc:creator>
  <cp:lastModifiedBy>Per Strömbro</cp:lastModifiedBy>
  <cp:revision>10</cp:revision>
  <dcterms:created xsi:type="dcterms:W3CDTF">2022-03-03T10:26:16Z</dcterms:created>
  <dcterms:modified xsi:type="dcterms:W3CDTF">2023-02-22T10:36:09Z</dcterms:modified>
</cp:coreProperties>
</file>